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47" r:id="rId1"/>
  </p:sldMasterIdLst>
  <p:notesMasterIdLst>
    <p:notesMasterId r:id="rId46"/>
  </p:notesMasterIdLst>
  <p:handoutMasterIdLst>
    <p:handoutMasterId r:id="rId47"/>
  </p:handoutMasterIdLst>
  <p:sldIdLst>
    <p:sldId id="370" r:id="rId2"/>
    <p:sldId id="484" r:id="rId3"/>
    <p:sldId id="932" r:id="rId4"/>
    <p:sldId id="293" r:id="rId5"/>
    <p:sldId id="778" r:id="rId6"/>
    <p:sldId id="821" r:id="rId7"/>
    <p:sldId id="927" r:id="rId8"/>
    <p:sldId id="928" r:id="rId9"/>
    <p:sldId id="929" r:id="rId10"/>
    <p:sldId id="803" r:id="rId11"/>
    <p:sldId id="804" r:id="rId12"/>
    <p:sldId id="819" r:id="rId13"/>
    <p:sldId id="479" r:id="rId14"/>
    <p:sldId id="485" r:id="rId15"/>
    <p:sldId id="808" r:id="rId16"/>
    <p:sldId id="816" r:id="rId17"/>
    <p:sldId id="809" r:id="rId18"/>
    <p:sldId id="456" r:id="rId19"/>
    <p:sldId id="755" r:id="rId20"/>
    <p:sldId id="756" r:id="rId21"/>
    <p:sldId id="757" r:id="rId22"/>
    <p:sldId id="789" r:id="rId23"/>
    <p:sldId id="818" r:id="rId24"/>
    <p:sldId id="480" r:id="rId25"/>
    <p:sldId id="498" r:id="rId26"/>
    <p:sldId id="499" r:id="rId27"/>
    <p:sldId id="500" r:id="rId28"/>
    <p:sldId id="501" r:id="rId29"/>
    <p:sldId id="502" r:id="rId30"/>
    <p:sldId id="799" r:id="rId31"/>
    <p:sldId id="503" r:id="rId32"/>
    <p:sldId id="663" r:id="rId33"/>
    <p:sldId id="797" r:id="rId34"/>
    <p:sldId id="504" r:id="rId35"/>
    <p:sldId id="800" r:id="rId36"/>
    <p:sldId id="664" r:id="rId37"/>
    <p:sldId id="505" r:id="rId38"/>
    <p:sldId id="930" r:id="rId39"/>
    <p:sldId id="931" r:id="rId40"/>
    <p:sldId id="790" r:id="rId41"/>
    <p:sldId id="446" r:id="rId42"/>
    <p:sldId id="453" r:id="rId43"/>
    <p:sldId id="495" r:id="rId44"/>
    <p:sldId id="461" r:id="rId45"/>
  </p:sldIdLst>
  <p:sldSz cx="12192000" cy="6858000"/>
  <p:notesSz cx="7023100" cy="93091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teven C Salop" initials="SCS" lastIdx="1" clrIdx="0">
    <p:extLst>
      <p:ext uri="{19B8F6BF-5375-455C-9EA6-DF929625EA0E}">
        <p15:presenceInfo xmlns:p15="http://schemas.microsoft.com/office/powerpoint/2012/main" userId="Steven C Salop"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0C0"/>
    <a:srgbClr val="CC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0345" autoAdjust="0"/>
    <p:restoredTop sz="93792" autoAdjust="0"/>
  </p:normalViewPr>
  <p:slideViewPr>
    <p:cSldViewPr>
      <p:cViewPr varScale="1">
        <p:scale>
          <a:sx n="70" d="100"/>
          <a:sy n="70" d="100"/>
        </p:scale>
        <p:origin x="705" y="51"/>
      </p:cViewPr>
      <p:guideLst>
        <p:guide orient="horz" pos="2160"/>
        <p:guide pos="3840"/>
      </p:guideLst>
    </p:cSldViewPr>
  </p:slideViewPr>
  <p:outlineViewPr>
    <p:cViewPr>
      <p:scale>
        <a:sx n="33" d="100"/>
        <a:sy n="33" d="100"/>
      </p:scale>
      <p:origin x="0" y="-1620"/>
    </p:cViewPr>
  </p:outlineViewPr>
  <p:notesTextViewPr>
    <p:cViewPr>
      <p:scale>
        <a:sx n="1" d="1"/>
        <a:sy n="1" d="1"/>
      </p:scale>
      <p:origin x="0" y="0"/>
    </p:cViewPr>
  </p:notesTextViewPr>
  <p:sorterViewPr>
    <p:cViewPr varScale="1">
      <p:scale>
        <a:sx n="1" d="1"/>
        <a:sy n="1" d="1"/>
      </p:scale>
      <p:origin x="0" y="-18056"/>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handoutMaster" Target="handoutMasters/handoutMaster1.xml"/><Relationship Id="rId50"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commentAuthors" Target="commentAuthors.xml"/><Relationship Id="rId8" Type="http://schemas.openxmlformats.org/officeDocument/2006/relationships/slide" Target="slides/slide7.xml"/><Relationship Id="rId51" Type="http://schemas.openxmlformats.org/officeDocument/2006/relationships/theme" Target="theme/theme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5455"/>
          </a:xfrm>
          <a:prstGeom prst="rect">
            <a:avLst/>
          </a:prstGeom>
        </p:spPr>
        <p:txBody>
          <a:bodyPr vert="horz" lIns="93317" tIns="46659" rIns="93317" bIns="46659" rtlCol="0"/>
          <a:lstStyle>
            <a:lvl1pPr algn="l">
              <a:defRPr sz="1200"/>
            </a:lvl1pPr>
          </a:lstStyle>
          <a:p>
            <a:endParaRPr lang="en-US"/>
          </a:p>
        </p:txBody>
      </p:sp>
      <p:sp>
        <p:nvSpPr>
          <p:cNvPr id="3" name="Date Placeholder 2"/>
          <p:cNvSpPr>
            <a:spLocks noGrp="1"/>
          </p:cNvSpPr>
          <p:nvPr>
            <p:ph type="dt" sz="quarter" idx="1"/>
          </p:nvPr>
        </p:nvSpPr>
        <p:spPr>
          <a:xfrm>
            <a:off x="3978132" y="0"/>
            <a:ext cx="3043343" cy="465455"/>
          </a:xfrm>
          <a:prstGeom prst="rect">
            <a:avLst/>
          </a:prstGeom>
        </p:spPr>
        <p:txBody>
          <a:bodyPr vert="horz" lIns="93317" tIns="46659" rIns="93317" bIns="46659" rtlCol="0"/>
          <a:lstStyle>
            <a:lvl1pPr algn="r">
              <a:defRPr sz="1200"/>
            </a:lvl1pPr>
          </a:lstStyle>
          <a:p>
            <a:fld id="{829093CB-D1AD-47E2-8B85-F2057138C0A0}" type="datetimeFigureOut">
              <a:rPr lang="en-US" smtClean="0"/>
              <a:t>4/30/2023</a:t>
            </a:fld>
            <a:endParaRPr lang="en-US"/>
          </a:p>
        </p:txBody>
      </p:sp>
      <p:sp>
        <p:nvSpPr>
          <p:cNvPr id="4" name="Footer Placeholder 3"/>
          <p:cNvSpPr>
            <a:spLocks noGrp="1"/>
          </p:cNvSpPr>
          <p:nvPr>
            <p:ph type="ftr" sz="quarter" idx="2"/>
          </p:nvPr>
        </p:nvSpPr>
        <p:spPr>
          <a:xfrm>
            <a:off x="0" y="8842030"/>
            <a:ext cx="3043343" cy="465455"/>
          </a:xfrm>
          <a:prstGeom prst="rect">
            <a:avLst/>
          </a:prstGeom>
        </p:spPr>
        <p:txBody>
          <a:bodyPr vert="horz" lIns="93317" tIns="46659" rIns="93317" bIns="46659" rtlCol="0" anchor="b"/>
          <a:lstStyle>
            <a:lvl1pPr algn="l">
              <a:defRPr sz="1200"/>
            </a:lvl1pPr>
          </a:lstStyle>
          <a:p>
            <a:endParaRPr lang="en-US"/>
          </a:p>
        </p:txBody>
      </p:sp>
      <p:sp>
        <p:nvSpPr>
          <p:cNvPr id="5" name="Slide Number Placeholder 4"/>
          <p:cNvSpPr>
            <a:spLocks noGrp="1"/>
          </p:cNvSpPr>
          <p:nvPr>
            <p:ph type="sldNum" sz="quarter" idx="3"/>
          </p:nvPr>
        </p:nvSpPr>
        <p:spPr>
          <a:xfrm>
            <a:off x="3978132" y="8842030"/>
            <a:ext cx="3043343" cy="465455"/>
          </a:xfrm>
          <a:prstGeom prst="rect">
            <a:avLst/>
          </a:prstGeom>
        </p:spPr>
        <p:txBody>
          <a:bodyPr vert="horz" lIns="93317" tIns="46659" rIns="93317" bIns="46659" rtlCol="0" anchor="b"/>
          <a:lstStyle>
            <a:lvl1pPr algn="r">
              <a:defRPr sz="1200"/>
            </a:lvl1pPr>
          </a:lstStyle>
          <a:p>
            <a:fld id="{30E2D056-A168-4D05-BC34-2941EA204DFB}" type="slidenum">
              <a:rPr lang="en-US" smtClean="0"/>
              <a:t>‹#›</a:t>
            </a:fld>
            <a:endParaRPr lang="en-US"/>
          </a:p>
        </p:txBody>
      </p:sp>
    </p:spTree>
    <p:extLst>
      <p:ext uri="{BB962C8B-B14F-4D97-AF65-F5344CB8AC3E}">
        <p14:creationId xmlns:p14="http://schemas.microsoft.com/office/powerpoint/2010/main" val="330720891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5455"/>
          </a:xfrm>
          <a:prstGeom prst="rect">
            <a:avLst/>
          </a:prstGeom>
        </p:spPr>
        <p:txBody>
          <a:bodyPr vert="horz" lIns="93317" tIns="46659" rIns="93317" bIns="46659" rtlCol="0"/>
          <a:lstStyle>
            <a:lvl1pPr algn="l">
              <a:defRPr sz="1200"/>
            </a:lvl1pPr>
          </a:lstStyle>
          <a:p>
            <a:endParaRPr lang="en-US"/>
          </a:p>
        </p:txBody>
      </p:sp>
      <p:sp>
        <p:nvSpPr>
          <p:cNvPr id="3" name="Date Placeholder 2"/>
          <p:cNvSpPr>
            <a:spLocks noGrp="1"/>
          </p:cNvSpPr>
          <p:nvPr>
            <p:ph type="dt" idx="1"/>
          </p:nvPr>
        </p:nvSpPr>
        <p:spPr>
          <a:xfrm>
            <a:off x="3978132" y="0"/>
            <a:ext cx="3043343" cy="465455"/>
          </a:xfrm>
          <a:prstGeom prst="rect">
            <a:avLst/>
          </a:prstGeom>
        </p:spPr>
        <p:txBody>
          <a:bodyPr vert="horz" lIns="93317" tIns="46659" rIns="93317" bIns="46659" rtlCol="0"/>
          <a:lstStyle>
            <a:lvl1pPr algn="r">
              <a:defRPr sz="1200"/>
            </a:lvl1pPr>
          </a:lstStyle>
          <a:p>
            <a:fld id="{493EFF2A-1378-4E38-8BC8-443BF8FDA358}" type="datetimeFigureOut">
              <a:rPr lang="en-US" smtClean="0"/>
              <a:pPr/>
              <a:t>4/30/2023</a:t>
            </a:fld>
            <a:endParaRPr lang="en-US"/>
          </a:p>
        </p:txBody>
      </p:sp>
      <p:sp>
        <p:nvSpPr>
          <p:cNvPr id="4" name="Slide Image Placeholder 3"/>
          <p:cNvSpPr>
            <a:spLocks noGrp="1" noRot="1" noChangeAspect="1"/>
          </p:cNvSpPr>
          <p:nvPr>
            <p:ph type="sldImg" idx="2"/>
          </p:nvPr>
        </p:nvSpPr>
        <p:spPr>
          <a:xfrm>
            <a:off x="409575" y="698500"/>
            <a:ext cx="6203950" cy="3490913"/>
          </a:xfrm>
          <a:prstGeom prst="rect">
            <a:avLst/>
          </a:prstGeom>
          <a:noFill/>
          <a:ln w="12700">
            <a:solidFill>
              <a:prstClr val="black"/>
            </a:solidFill>
          </a:ln>
        </p:spPr>
        <p:txBody>
          <a:bodyPr vert="horz" lIns="93317" tIns="46659" rIns="93317" bIns="46659" rtlCol="0" anchor="ctr"/>
          <a:lstStyle/>
          <a:p>
            <a:endParaRPr lang="en-US"/>
          </a:p>
        </p:txBody>
      </p:sp>
      <p:sp>
        <p:nvSpPr>
          <p:cNvPr id="5" name="Notes Placeholder 4"/>
          <p:cNvSpPr>
            <a:spLocks noGrp="1"/>
          </p:cNvSpPr>
          <p:nvPr>
            <p:ph type="body" sz="quarter" idx="3"/>
          </p:nvPr>
        </p:nvSpPr>
        <p:spPr>
          <a:xfrm>
            <a:off x="702310" y="4421823"/>
            <a:ext cx="5618480" cy="4189095"/>
          </a:xfrm>
          <a:prstGeom prst="rect">
            <a:avLst/>
          </a:prstGeom>
        </p:spPr>
        <p:txBody>
          <a:bodyPr vert="horz" lIns="93317" tIns="46659" rIns="93317" bIns="4665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030"/>
            <a:ext cx="3043343" cy="465455"/>
          </a:xfrm>
          <a:prstGeom prst="rect">
            <a:avLst/>
          </a:prstGeom>
        </p:spPr>
        <p:txBody>
          <a:bodyPr vert="horz" lIns="93317" tIns="46659" rIns="93317" bIns="46659" rtlCol="0" anchor="b"/>
          <a:lstStyle>
            <a:lvl1pPr algn="l">
              <a:defRPr sz="1200"/>
            </a:lvl1pPr>
          </a:lstStyle>
          <a:p>
            <a:endParaRPr lang="en-US"/>
          </a:p>
        </p:txBody>
      </p:sp>
      <p:sp>
        <p:nvSpPr>
          <p:cNvPr id="7" name="Slide Number Placeholder 6"/>
          <p:cNvSpPr>
            <a:spLocks noGrp="1"/>
          </p:cNvSpPr>
          <p:nvPr>
            <p:ph type="sldNum" sz="quarter" idx="5"/>
          </p:nvPr>
        </p:nvSpPr>
        <p:spPr>
          <a:xfrm>
            <a:off x="3978132" y="8842030"/>
            <a:ext cx="3043343" cy="465455"/>
          </a:xfrm>
          <a:prstGeom prst="rect">
            <a:avLst/>
          </a:prstGeom>
        </p:spPr>
        <p:txBody>
          <a:bodyPr vert="horz" lIns="93317" tIns="46659" rIns="93317" bIns="46659" rtlCol="0" anchor="b"/>
          <a:lstStyle>
            <a:lvl1pPr algn="r">
              <a:defRPr sz="1200"/>
            </a:lvl1pPr>
          </a:lstStyle>
          <a:p>
            <a:fld id="{FE101353-EA6A-4958-8EAF-AEEDDA9DE996}" type="slidenum">
              <a:rPr lang="en-US" smtClean="0"/>
              <a:pPr/>
              <a:t>‹#›</a:t>
            </a:fld>
            <a:endParaRPr lang="en-US"/>
          </a:p>
        </p:txBody>
      </p:sp>
    </p:spTree>
    <p:extLst>
      <p:ext uri="{BB962C8B-B14F-4D97-AF65-F5344CB8AC3E}">
        <p14:creationId xmlns:p14="http://schemas.microsoft.com/office/powerpoint/2010/main" val="1644460941"/>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9575" y="698500"/>
            <a:ext cx="6203950" cy="3490913"/>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E101353-EA6A-4958-8EAF-AEEDDA9DE996}" type="slidenum">
              <a:rPr lang="en-US" smtClean="0"/>
              <a:pPr/>
              <a:t>1</a:t>
            </a:fld>
            <a:endParaRPr lang="en-US" dirty="0"/>
          </a:p>
        </p:txBody>
      </p:sp>
    </p:spTree>
    <p:extLst>
      <p:ext uri="{BB962C8B-B14F-4D97-AF65-F5344CB8AC3E}">
        <p14:creationId xmlns:p14="http://schemas.microsoft.com/office/powerpoint/2010/main" val="24053630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Rot="1" noChangeAspect="1" noChangeArrowheads="1" noTextEdit="1"/>
          </p:cNvSpPr>
          <p:nvPr>
            <p:ph type="sldImg"/>
          </p:nvPr>
        </p:nvSpPr>
        <p:spPr>
          <a:xfrm>
            <a:off x="409575" y="698500"/>
            <a:ext cx="6203950" cy="3490913"/>
          </a:xfrm>
          <a:ln/>
        </p:spPr>
      </p:sp>
      <p:sp>
        <p:nvSpPr>
          <p:cNvPr id="41987"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dirty="0"/>
          </a:p>
        </p:txBody>
      </p:sp>
      <p:sp>
        <p:nvSpPr>
          <p:cNvPr id="2" name="Slide Number Placeholder 1"/>
          <p:cNvSpPr>
            <a:spLocks noGrp="1"/>
          </p:cNvSpPr>
          <p:nvPr>
            <p:ph type="sldNum" sz="quarter" idx="10"/>
          </p:nvPr>
        </p:nvSpPr>
        <p:spPr/>
        <p:txBody>
          <a:bodyPr/>
          <a:lstStyle/>
          <a:p>
            <a:fld id="{FE101353-EA6A-4958-8EAF-AEEDDA9DE996}" type="slidenum">
              <a:rPr lang="en-US" smtClean="0"/>
              <a:pPr/>
              <a:t>4</a:t>
            </a:fld>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FE101353-EA6A-4958-8EAF-AEEDDA9DE996}" type="slidenum">
              <a:rPr lang="en-US" smtClean="0"/>
              <a:pPr/>
              <a:t>8</a:t>
            </a:fld>
            <a:endParaRPr lang="en-US"/>
          </a:p>
        </p:txBody>
      </p:sp>
    </p:spTree>
    <p:extLst>
      <p:ext uri="{BB962C8B-B14F-4D97-AF65-F5344CB8AC3E}">
        <p14:creationId xmlns:p14="http://schemas.microsoft.com/office/powerpoint/2010/main" val="316025496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FE101353-EA6A-4958-8EAF-AEEDDA9DE996}" type="slidenum">
              <a:rPr lang="en-US" smtClean="0"/>
              <a:pPr/>
              <a:t>20</a:t>
            </a:fld>
            <a:endParaRPr lang="en-US"/>
          </a:p>
        </p:txBody>
      </p:sp>
    </p:spTree>
    <p:extLst>
      <p:ext uri="{BB962C8B-B14F-4D97-AF65-F5344CB8AC3E}">
        <p14:creationId xmlns:p14="http://schemas.microsoft.com/office/powerpoint/2010/main" val="139938824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FE101353-EA6A-4958-8EAF-AEEDDA9DE996}" type="slidenum">
              <a:rPr lang="en-US" smtClean="0"/>
              <a:pPr/>
              <a:t>37</a:t>
            </a:fld>
            <a:endParaRPr lang="en-US"/>
          </a:p>
        </p:txBody>
      </p:sp>
    </p:spTree>
    <p:extLst>
      <p:ext uri="{BB962C8B-B14F-4D97-AF65-F5344CB8AC3E}">
        <p14:creationId xmlns:p14="http://schemas.microsoft.com/office/powerpoint/2010/main" val="44924702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pPr>
              <a:defRPr/>
            </a:pPr>
            <a:fld id="{345194DE-F537-42DA-B974-A482593F70CC}" type="datetime1">
              <a:rPr lang="en-US" smtClean="0">
                <a:solidFill>
                  <a:srgbClr val="000000"/>
                </a:solidFill>
              </a:rPr>
              <a:t>4/30/2023</a:t>
            </a:fld>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C0FBD287-9FEA-4EE6-848C-8AF69ECC1F34}"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4309114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94F8D4BF-4B25-4EE3-8ACE-4942B7BBE220}" type="datetime1">
              <a:rPr lang="en-US" smtClean="0">
                <a:solidFill>
                  <a:srgbClr val="000000"/>
                </a:solidFill>
              </a:rPr>
              <a:t>4/30/2023</a:t>
            </a:fld>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529DC59F-AF35-46B2-98C9-CB5820D376C1}"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6047792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2E869678-65D8-4EE4-8507-B2900156C469}" type="datetime1">
              <a:rPr lang="en-US" smtClean="0">
                <a:solidFill>
                  <a:srgbClr val="000000"/>
                </a:solidFill>
              </a:rPr>
              <a:t>4/30/2023</a:t>
            </a:fld>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2BF28DF5-12CA-4383-9C0A-DC0FDCC27204}"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057647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sz="3200"/>
            </a:lvl1p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E132B2D3-B947-4EC8-B43C-F2CCA614F744}" type="datetime1">
              <a:rPr lang="en-US" smtClean="0">
                <a:solidFill>
                  <a:srgbClr val="000000"/>
                </a:solidFill>
              </a:rPr>
              <a:t>4/30/2023</a:t>
            </a:fld>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4929255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3200"/>
            </a:lvl1pPr>
          </a:lstStyle>
          <a:p>
            <a:r>
              <a:rPr lang="en-US" dirty="0"/>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65F6DBA7-7292-473B-A017-2EAF4F91E3ED}" type="datetime1">
              <a:rPr lang="en-US" smtClean="0">
                <a:solidFill>
                  <a:srgbClr val="000000"/>
                </a:solidFill>
              </a:rPr>
              <a:t>4/30/2023</a:t>
            </a:fld>
            <a:endParaRPr lang="en-US">
              <a:solidFill>
                <a:srgbClr val="000000"/>
              </a:solidFill>
            </a:endParaRPr>
          </a:p>
        </p:txBody>
      </p:sp>
      <p:sp>
        <p:nvSpPr>
          <p:cNvPr id="5" name="Footer Placeholder 4"/>
          <p:cNvSpPr>
            <a:spLocks noGrp="1"/>
          </p:cNvSpPr>
          <p:nvPr>
            <p:ph type="ftr" sz="quarter" idx="11"/>
          </p:nvPr>
        </p:nvSpPr>
        <p:spPr/>
        <p:txBody>
          <a:bodyPr/>
          <a:lstStyle/>
          <a:p>
            <a:pPr>
              <a:defRPr/>
            </a:pPr>
            <a:endParaRPr lang="en-US">
              <a:solidFill>
                <a:srgbClr val="000000"/>
              </a:solidFill>
            </a:endParaRPr>
          </a:p>
        </p:txBody>
      </p:sp>
      <p:sp>
        <p:nvSpPr>
          <p:cNvPr id="6" name="Slide Number Placeholder 5"/>
          <p:cNvSpPr>
            <a:spLocks noGrp="1"/>
          </p:cNvSpPr>
          <p:nvPr>
            <p:ph type="sldNum" sz="quarter" idx="12"/>
          </p:nvPr>
        </p:nvSpPr>
        <p:spPr/>
        <p:txBody>
          <a:bodyPr/>
          <a:lstStyle/>
          <a:p>
            <a:pPr>
              <a:defRPr/>
            </a:pPr>
            <a:fld id="{FCEC9F2B-13FC-45F9-9CE4-BCF6C2CCA50C}"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573624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pPr>
              <a:defRPr/>
            </a:pPr>
            <a:fld id="{7D65D515-9B60-4931-A526-58C92DC15AB2}" type="datetime1">
              <a:rPr lang="en-US" smtClean="0">
                <a:solidFill>
                  <a:srgbClr val="000000"/>
                </a:solidFill>
              </a:rPr>
              <a:t>4/30/2023</a:t>
            </a:fld>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5780AC4A-9080-4A70-9397-1E5495961C86}"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7576179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pPr>
              <a:defRPr/>
            </a:pPr>
            <a:fld id="{89EEC5C8-B137-4297-A7E5-DEECDF308906}" type="datetime1">
              <a:rPr lang="en-US" smtClean="0">
                <a:solidFill>
                  <a:srgbClr val="000000"/>
                </a:solidFill>
              </a:rPr>
              <a:t>4/30/2023</a:t>
            </a:fld>
            <a:endParaRPr lang="en-US">
              <a:solidFill>
                <a:srgbClr val="000000"/>
              </a:solidFill>
            </a:endParaRPr>
          </a:p>
        </p:txBody>
      </p:sp>
      <p:sp>
        <p:nvSpPr>
          <p:cNvPr id="8" name="Footer Placeholder 7"/>
          <p:cNvSpPr>
            <a:spLocks noGrp="1"/>
          </p:cNvSpPr>
          <p:nvPr>
            <p:ph type="ftr" sz="quarter" idx="11"/>
          </p:nvPr>
        </p:nvSpPr>
        <p:spPr/>
        <p:txBody>
          <a:bodyPr/>
          <a:lstStyle/>
          <a:p>
            <a:pPr>
              <a:defRPr/>
            </a:pPr>
            <a:endParaRPr lang="en-US">
              <a:solidFill>
                <a:srgbClr val="000000"/>
              </a:solidFill>
            </a:endParaRPr>
          </a:p>
        </p:txBody>
      </p:sp>
      <p:sp>
        <p:nvSpPr>
          <p:cNvPr id="9" name="Slide Number Placeholder 8"/>
          <p:cNvSpPr>
            <a:spLocks noGrp="1"/>
          </p:cNvSpPr>
          <p:nvPr>
            <p:ph type="sldNum" sz="quarter" idx="12"/>
          </p:nvPr>
        </p:nvSpPr>
        <p:spPr/>
        <p:txBody>
          <a:bodyPr/>
          <a:lstStyle/>
          <a:p>
            <a:pPr>
              <a:defRPr/>
            </a:pPr>
            <a:fld id="{D57E33AB-CBDA-450D-8AE9-89AF4215B7AA}"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503227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pPr>
              <a:defRPr/>
            </a:pPr>
            <a:fld id="{5693D843-C6D3-48CF-BCB4-C9EF1047B539}" type="datetime1">
              <a:rPr lang="en-US" smtClean="0">
                <a:solidFill>
                  <a:srgbClr val="000000"/>
                </a:solidFill>
              </a:rPr>
              <a:t>4/30/2023</a:t>
            </a:fld>
            <a:endParaRPr lang="en-US">
              <a:solidFill>
                <a:srgbClr val="000000"/>
              </a:solidFill>
            </a:endParaRPr>
          </a:p>
        </p:txBody>
      </p:sp>
      <p:sp>
        <p:nvSpPr>
          <p:cNvPr id="4" name="Footer Placeholder 3"/>
          <p:cNvSpPr>
            <a:spLocks noGrp="1"/>
          </p:cNvSpPr>
          <p:nvPr>
            <p:ph type="ftr" sz="quarter" idx="11"/>
          </p:nvPr>
        </p:nvSpPr>
        <p:spPr/>
        <p:txBody>
          <a:bodyPr/>
          <a:lstStyle/>
          <a:p>
            <a:pPr>
              <a:defRPr/>
            </a:pPr>
            <a:endParaRPr lang="en-US">
              <a:solidFill>
                <a:srgbClr val="000000"/>
              </a:solidFill>
            </a:endParaRPr>
          </a:p>
        </p:txBody>
      </p:sp>
      <p:sp>
        <p:nvSpPr>
          <p:cNvPr id="5" name="Slide Number Placeholder 4"/>
          <p:cNvSpPr>
            <a:spLocks noGrp="1"/>
          </p:cNvSpPr>
          <p:nvPr>
            <p:ph type="sldNum" sz="quarter" idx="12"/>
          </p:nvPr>
        </p:nvSpPr>
        <p:spPr/>
        <p:txBody>
          <a:bodyPr/>
          <a:lstStyle/>
          <a:p>
            <a:pPr>
              <a:defRPr/>
            </a:pPr>
            <a:fld id="{AFF7B04C-9CD9-4260-AD19-F139A8C56498}"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4235295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BF620D14-3A6D-4281-863A-06945BDA5BFF}" type="datetime1">
              <a:rPr lang="en-US" smtClean="0">
                <a:solidFill>
                  <a:srgbClr val="000000"/>
                </a:solidFill>
              </a:rPr>
              <a:t>4/30/2023</a:t>
            </a:fld>
            <a:endParaRPr lang="en-US">
              <a:solidFill>
                <a:srgbClr val="000000"/>
              </a:solidFill>
            </a:endParaRPr>
          </a:p>
        </p:txBody>
      </p:sp>
      <p:sp>
        <p:nvSpPr>
          <p:cNvPr id="3" name="Footer Placeholder 2"/>
          <p:cNvSpPr>
            <a:spLocks noGrp="1"/>
          </p:cNvSpPr>
          <p:nvPr>
            <p:ph type="ftr" sz="quarter" idx="11"/>
          </p:nvPr>
        </p:nvSpPr>
        <p:spPr/>
        <p:txBody>
          <a:bodyPr/>
          <a:lstStyle/>
          <a:p>
            <a:pPr>
              <a:defRPr/>
            </a:pPr>
            <a:endParaRPr lang="en-US">
              <a:solidFill>
                <a:srgbClr val="000000"/>
              </a:solidFill>
            </a:endParaRPr>
          </a:p>
        </p:txBody>
      </p:sp>
      <p:sp>
        <p:nvSpPr>
          <p:cNvPr id="4" name="Slide Number Placeholder 3"/>
          <p:cNvSpPr>
            <a:spLocks noGrp="1"/>
          </p:cNvSpPr>
          <p:nvPr>
            <p:ph type="sldNum" sz="quarter" idx="12"/>
          </p:nvPr>
        </p:nvSpPr>
        <p:spPr/>
        <p:txBody>
          <a:bodyPr/>
          <a:lstStyle/>
          <a:p>
            <a:pPr>
              <a:defRPr/>
            </a:pPr>
            <a:fld id="{3C021090-6A36-4FE6-9180-70688D018E01}"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9207430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fld id="{8ACB5BCC-0735-4932-9261-87DEA0EA1213}" type="datetime1">
              <a:rPr lang="en-US" smtClean="0">
                <a:solidFill>
                  <a:srgbClr val="000000"/>
                </a:solidFill>
              </a:rPr>
              <a:t>4/30/2023</a:t>
            </a:fld>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C42782FD-C621-41EF-B544-131AAA8C9247}"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647151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fld id="{DF54F910-A94D-4F1D-9577-8EAE4B0050D8}" type="datetime1">
              <a:rPr lang="en-US" smtClean="0">
                <a:solidFill>
                  <a:srgbClr val="000000"/>
                </a:solidFill>
              </a:rPr>
              <a:t>4/30/2023</a:t>
            </a:fld>
            <a:endParaRPr lang="en-US">
              <a:solidFill>
                <a:srgbClr val="000000"/>
              </a:solidFill>
            </a:endParaRPr>
          </a:p>
        </p:txBody>
      </p:sp>
      <p:sp>
        <p:nvSpPr>
          <p:cNvPr id="6" name="Footer Placeholder 5"/>
          <p:cNvSpPr>
            <a:spLocks noGrp="1"/>
          </p:cNvSpPr>
          <p:nvPr>
            <p:ph type="ftr" sz="quarter" idx="11"/>
          </p:nvPr>
        </p:nvSpPr>
        <p:spPr/>
        <p:txBody>
          <a:bodyPr/>
          <a:lstStyle/>
          <a:p>
            <a:pPr>
              <a:defRPr/>
            </a:pPr>
            <a:endParaRPr lang="en-US">
              <a:solidFill>
                <a:srgbClr val="000000"/>
              </a:solidFill>
            </a:endParaRPr>
          </a:p>
        </p:txBody>
      </p:sp>
      <p:sp>
        <p:nvSpPr>
          <p:cNvPr id="7" name="Slide Number Placeholder 6"/>
          <p:cNvSpPr>
            <a:spLocks noGrp="1"/>
          </p:cNvSpPr>
          <p:nvPr>
            <p:ph type="sldNum" sz="quarter" idx="12"/>
          </p:nvPr>
        </p:nvSpPr>
        <p:spPr/>
        <p:txBody>
          <a:bodyPr/>
          <a:lstStyle/>
          <a:p>
            <a:pPr>
              <a:defRPr/>
            </a:pPr>
            <a:fld id="{F03B6465-07C2-4087-8C04-266848E58FCC}" type="slidenum">
              <a:rPr lang="en-US" smtClean="0">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8679060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base">
              <a:spcBef>
                <a:spcPct val="0"/>
              </a:spcBef>
              <a:spcAft>
                <a:spcPct val="0"/>
              </a:spcAft>
              <a:defRPr/>
            </a:pPr>
            <a:fld id="{BE0D4D42-C21F-4403-A098-C4A91E35C8F1}" type="datetime1">
              <a:rPr lang="en-US" smtClean="0">
                <a:solidFill>
                  <a:srgbClr val="000000"/>
                </a:solidFill>
                <a:cs typeface="Arial" charset="0"/>
              </a:rPr>
              <a:t>4/30/2023</a:t>
            </a:fld>
            <a:endParaRPr lang="en-US">
              <a:solidFill>
                <a:srgbClr val="000000"/>
              </a:solidFill>
              <a:cs typeface="Arial" charset="0"/>
            </a:endParaRP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base">
              <a:spcBef>
                <a:spcPct val="0"/>
              </a:spcBef>
              <a:spcAft>
                <a:spcPct val="0"/>
              </a:spcAft>
              <a:defRPr/>
            </a:pPr>
            <a:endParaRPr lang="en-US">
              <a:solidFill>
                <a:srgbClr val="000000"/>
              </a:solidFill>
              <a:cs typeface="Arial" charset="0"/>
            </a:endParaRP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base">
              <a:spcBef>
                <a:spcPct val="0"/>
              </a:spcBef>
              <a:spcAft>
                <a:spcPct val="0"/>
              </a:spcAft>
              <a:defRPr/>
            </a:pPr>
            <a:fld id="{D0E7243B-D7B4-4FF0-A40B-712C4CD9CC90}" type="slidenum">
              <a:rPr lang="en-US" smtClean="0">
                <a:solidFill>
                  <a:srgbClr val="000000"/>
                </a:solidFill>
                <a:cs typeface="Arial" charset="0"/>
              </a:rPr>
              <a:pPr fontAlgn="base">
                <a:spcBef>
                  <a:spcPct val="0"/>
                </a:spcBef>
                <a:spcAft>
                  <a:spcPct val="0"/>
                </a:spcAft>
                <a:defRPr/>
              </a:pPr>
              <a:t>‹#›</a:t>
            </a:fld>
            <a:endParaRPr lang="en-US">
              <a:solidFill>
                <a:srgbClr val="000000"/>
              </a:solidFill>
              <a:cs typeface="Arial" charset="0"/>
            </a:endParaRPr>
          </a:p>
        </p:txBody>
      </p:sp>
    </p:spTree>
    <p:extLst>
      <p:ext uri="{BB962C8B-B14F-4D97-AF65-F5344CB8AC3E}">
        <p14:creationId xmlns:p14="http://schemas.microsoft.com/office/powerpoint/2010/main" val="1046743580"/>
      </p:ext>
    </p:extLst>
  </p:cSld>
  <p:clrMap bg1="lt1" tx1="dk1" bg2="lt2" tx2="dk2" accent1="accent1" accent2="accent2" accent3="accent3" accent4="accent4" accent5="accent5" accent6="accent6" hlink="hlink" folHlink="folHlink"/>
  <p:sldLayoutIdLst>
    <p:sldLayoutId id="2147483948" r:id="rId1"/>
    <p:sldLayoutId id="2147483949" r:id="rId2"/>
    <p:sldLayoutId id="2147483950" r:id="rId3"/>
    <p:sldLayoutId id="2147483951" r:id="rId4"/>
    <p:sldLayoutId id="2147483952" r:id="rId5"/>
    <p:sldLayoutId id="2147483953" r:id="rId6"/>
    <p:sldLayoutId id="2147483954" r:id="rId7"/>
    <p:sldLayoutId id="2147483955" r:id="rId8"/>
    <p:sldLayoutId id="2147483956" r:id="rId9"/>
    <p:sldLayoutId id="2147483957" r:id="rId10"/>
    <p:sldLayoutId id="2147483958"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a:xfrm>
            <a:off x="1981200" y="2743200"/>
            <a:ext cx="8229600" cy="2362200"/>
          </a:xfrm>
        </p:spPr>
        <p:txBody>
          <a:bodyPr>
            <a:normAutofit fontScale="90000"/>
          </a:bodyPr>
          <a:lstStyle/>
          <a:p>
            <a:pPr algn="ctr"/>
            <a:r>
              <a:rPr lang="en-US" sz="2800" dirty="0"/>
              <a:t>Topic 24</a:t>
            </a:r>
            <a:br>
              <a:rPr lang="en-US" sz="2800" dirty="0"/>
            </a:br>
            <a:br>
              <a:rPr lang="en-US" sz="2800" dirty="0"/>
            </a:br>
            <a:r>
              <a:rPr lang="en-US" sz="2800" dirty="0"/>
              <a:t>Conditional Pricing Practices</a:t>
            </a:r>
            <a:br>
              <a:rPr lang="en-US" sz="2800" dirty="0"/>
            </a:br>
            <a:br>
              <a:rPr lang="en-US" sz="2800" dirty="0"/>
            </a:br>
            <a:br>
              <a:rPr lang="en-US" sz="2800" dirty="0"/>
            </a:br>
            <a:r>
              <a:rPr lang="en-US" sz="2800" dirty="0"/>
              <a:t>Professor Steven Salop</a:t>
            </a:r>
            <a:br>
              <a:rPr lang="en-US" sz="2800" dirty="0"/>
            </a:br>
            <a:r>
              <a:rPr lang="en-US" sz="2800" dirty="0"/>
              <a:t>Antitrust Econ &amp; Law</a:t>
            </a:r>
            <a:br>
              <a:rPr lang="en-US" sz="2800" dirty="0"/>
            </a:br>
            <a:r>
              <a:rPr lang="en-US" sz="2800" dirty="0"/>
              <a:t>Fall 2021</a:t>
            </a:r>
            <a:br>
              <a:rPr lang="en-US" sz="2800" dirty="0">
                <a:latin typeface="Times New Roman" panose="02020603050405020304" pitchFamily="18" charset="0"/>
                <a:cs typeface="Times New Roman" panose="02020603050405020304" pitchFamily="18" charset="0"/>
              </a:rPr>
            </a:br>
            <a:br>
              <a:rPr lang="en-US" sz="2800" dirty="0"/>
            </a:br>
            <a:endParaRPr lang="en-US" sz="2800" b="1" dirty="0"/>
          </a:p>
        </p:txBody>
      </p:sp>
      <p:sp>
        <p:nvSpPr>
          <p:cNvPr id="2" name="Slide Number Placeholder 1"/>
          <p:cNvSpPr>
            <a:spLocks noGrp="1"/>
          </p:cNvSpPr>
          <p:nvPr>
            <p:ph type="sldNum" sz="quarter" idx="12"/>
          </p:nvPr>
        </p:nvSpPr>
        <p:spPr/>
        <p:txBody>
          <a:bodyPr/>
          <a:lstStyle/>
          <a:p>
            <a:pPr>
              <a:defRPr/>
            </a:pPr>
            <a:fld id="{C0FBD287-9FEA-4EE6-848C-8AF69ECC1F34}" type="slidenum">
              <a:rPr lang="en-US" smtClean="0">
                <a:solidFill>
                  <a:srgbClr val="000000"/>
                </a:solidFill>
              </a:rPr>
              <a:pPr>
                <a:defRPr/>
              </a:pPr>
              <a:t>1</a:t>
            </a:fld>
            <a:endParaRPr lang="en-US" dirty="0">
              <a:solidFill>
                <a:srgbClr val="000000"/>
              </a:solidFill>
            </a:endParaRPr>
          </a:p>
        </p:txBody>
      </p:sp>
    </p:spTree>
    <p:extLst>
      <p:ext uri="{BB962C8B-B14F-4D97-AF65-F5344CB8AC3E}">
        <p14:creationId xmlns:p14="http://schemas.microsoft.com/office/powerpoint/2010/main" val="40278006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00200" y="-21210"/>
            <a:ext cx="8991600" cy="990600"/>
          </a:xfrm>
        </p:spPr>
        <p:txBody>
          <a:bodyPr>
            <a:noAutofit/>
          </a:bodyPr>
          <a:lstStyle/>
          <a:p>
            <a:r>
              <a:rPr lang="en-US" sz="3200" dirty="0" err="1"/>
              <a:t>IPCT</a:t>
            </a:r>
            <a:r>
              <a:rPr lang="en-US" sz="3200" dirty="0"/>
              <a:t> Also Applies to Bundle Discounts</a:t>
            </a:r>
          </a:p>
        </p:txBody>
      </p:sp>
      <p:sp>
        <p:nvSpPr>
          <p:cNvPr id="3" name="Content Placeholder 2"/>
          <p:cNvSpPr>
            <a:spLocks noGrp="1"/>
          </p:cNvSpPr>
          <p:nvPr>
            <p:ph idx="1"/>
          </p:nvPr>
        </p:nvSpPr>
        <p:spPr>
          <a:xfrm>
            <a:off x="609599" y="1066800"/>
            <a:ext cx="7291237" cy="5959476"/>
          </a:xfrm>
        </p:spPr>
        <p:txBody>
          <a:bodyPr>
            <a:normAutofit/>
          </a:bodyPr>
          <a:lstStyle/>
          <a:p>
            <a:pPr marL="182880" lvl="1"/>
            <a:r>
              <a:rPr lang="en-US" sz="2200" b="1" dirty="0"/>
              <a:t>S</a:t>
            </a:r>
            <a:r>
              <a:rPr lang="en-US" sz="2200" dirty="0"/>
              <a:t>uppose monopolist sells two products</a:t>
            </a:r>
          </a:p>
          <a:p>
            <a:pPr marL="640080" lvl="2"/>
            <a:r>
              <a:rPr lang="en-US" sz="1800" dirty="0"/>
              <a:t>Product A = Tying product (monopoly product) @ $100</a:t>
            </a:r>
          </a:p>
          <a:p>
            <a:pPr marL="640080" lvl="2"/>
            <a:r>
              <a:rPr lang="en-US" sz="1800" dirty="0"/>
              <a:t>Product B = Tied product (competitive product) @ $100</a:t>
            </a:r>
          </a:p>
          <a:p>
            <a:pPr marL="182880" lvl="1"/>
            <a:r>
              <a:rPr lang="en-US" sz="2200" dirty="0"/>
              <a:t>Suppose entrant begins to sell Product B at a discount price </a:t>
            </a:r>
          </a:p>
          <a:p>
            <a:pPr marL="182880" lvl="1"/>
            <a:r>
              <a:rPr lang="en-US" sz="2200" dirty="0">
                <a:solidFill>
                  <a:srgbClr val="C00000"/>
                </a:solidFill>
              </a:rPr>
              <a:t>Translation…. </a:t>
            </a:r>
          </a:p>
          <a:p>
            <a:pPr marL="640080" lvl="2"/>
            <a:r>
              <a:rPr lang="en-US" sz="1800" dirty="0">
                <a:solidFill>
                  <a:srgbClr val="C00000"/>
                </a:solidFill>
              </a:rPr>
              <a:t>Product A = non-contestable demand</a:t>
            </a:r>
          </a:p>
          <a:p>
            <a:pPr marL="640080" lvl="2"/>
            <a:r>
              <a:rPr lang="en-US" sz="1800" dirty="0">
                <a:solidFill>
                  <a:srgbClr val="C00000"/>
                </a:solidFill>
              </a:rPr>
              <a:t>Product B = contestable demand </a:t>
            </a:r>
          </a:p>
          <a:p>
            <a:pPr marL="182880" lvl="1"/>
            <a:r>
              <a:rPr lang="en-US" sz="2200" dirty="0"/>
              <a:t>In response to entry, monopolist offers a </a:t>
            </a:r>
            <a:r>
              <a:rPr lang="en-US" sz="2200" dirty="0">
                <a:solidFill>
                  <a:srgbClr val="C00000"/>
                </a:solidFill>
              </a:rPr>
              <a:t>10% discount on Product A, if customer also buys the A+B “bundle” from it.  </a:t>
            </a:r>
          </a:p>
          <a:p>
            <a:pPr marL="640080" lvl="2"/>
            <a:r>
              <a:rPr lang="en-US" sz="1800" dirty="0"/>
              <a:t>Price A = $90 instead of $100</a:t>
            </a:r>
          </a:p>
          <a:p>
            <a:pPr marL="182880" lvl="1"/>
            <a:r>
              <a:rPr lang="en-US" sz="2200" dirty="0">
                <a:solidFill>
                  <a:srgbClr val="C00000"/>
                </a:solidFill>
              </a:rPr>
              <a:t>Incremental Revenue </a:t>
            </a:r>
            <a:r>
              <a:rPr lang="en-US" sz="2200" dirty="0"/>
              <a:t>= monopolist’s incremental revenue from sale of bundle instead of just Product A</a:t>
            </a:r>
          </a:p>
          <a:p>
            <a:pPr marL="182880" lvl="1"/>
            <a:r>
              <a:rPr lang="en-US" sz="2200" dirty="0">
                <a:solidFill>
                  <a:srgbClr val="C00000"/>
                </a:solidFill>
              </a:rPr>
              <a:t>Incremental Price </a:t>
            </a:r>
            <a:r>
              <a:rPr lang="en-US" sz="2200" dirty="0"/>
              <a:t>= Effective price earned on Product B </a:t>
            </a:r>
            <a:br>
              <a:rPr lang="en-US" sz="2200" dirty="0"/>
            </a:br>
            <a:r>
              <a:rPr lang="en-US" sz="2200" dirty="0"/>
              <a:t>(i.e., incremental revenue divided by the number of units of Product B sold)</a:t>
            </a:r>
          </a:p>
          <a:p>
            <a:pPr marL="411480" lvl="2" indent="0">
              <a:buNone/>
            </a:pPr>
            <a:endParaRPr lang="en-US" sz="1800" b="1" dirty="0"/>
          </a:p>
          <a:p>
            <a:pPr marL="182880" lvl="1"/>
            <a:endParaRPr lang="en-US" sz="2200" b="1" dirty="0"/>
          </a:p>
          <a:p>
            <a:pPr marL="731520" lvl="3"/>
            <a:endParaRPr lang="en-US" sz="1700"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10</a:t>
            </a:fld>
            <a:endParaRPr lang="en-US" dirty="0">
              <a:solidFill>
                <a:srgbClr val="000000"/>
              </a:solidFill>
            </a:endParaRPr>
          </a:p>
        </p:txBody>
      </p:sp>
      <p:sp>
        <p:nvSpPr>
          <p:cNvPr id="7" name="TextBox 6">
            <a:extLst>
              <a:ext uri="{FF2B5EF4-FFF2-40B4-BE49-F238E27FC236}">
                <a16:creationId xmlns:a16="http://schemas.microsoft.com/office/drawing/2014/main" id="{F5B676CF-9178-4EA8-813E-19726A2BF04E}"/>
              </a:ext>
            </a:extLst>
          </p:cNvPr>
          <p:cNvSpPr txBox="1"/>
          <p:nvPr/>
        </p:nvSpPr>
        <p:spPr>
          <a:xfrm>
            <a:off x="8382000" y="4028665"/>
            <a:ext cx="3581400" cy="2246769"/>
          </a:xfrm>
          <a:prstGeom prst="rect">
            <a:avLst/>
          </a:prstGeom>
          <a:solidFill>
            <a:srgbClr val="FFFF00"/>
          </a:solidFill>
          <a:ln w="38100">
            <a:solidFill>
              <a:srgbClr val="0070C0"/>
            </a:solidFill>
          </a:ln>
        </p:spPr>
        <p:txBody>
          <a:bodyPr wrap="square" rtlCol="0">
            <a:spAutoFit/>
          </a:bodyPr>
          <a:lstStyle/>
          <a:p>
            <a:r>
              <a:rPr lang="en-US" sz="2000" b="1" i="1" dirty="0">
                <a:solidFill>
                  <a:srgbClr val="0070C0"/>
                </a:solidFill>
              </a:rPr>
              <a:t>Key point </a:t>
            </a:r>
            <a:r>
              <a:rPr lang="en-US" sz="2000" b="1" dirty="0">
                <a:solidFill>
                  <a:srgbClr val="0070C0"/>
                </a:solidFill>
              </a:rPr>
              <a:t>: The nominal discount is placed on Product A, but it </a:t>
            </a:r>
            <a:r>
              <a:rPr lang="en-US" sz="2000" b="1" dirty="0">
                <a:solidFill>
                  <a:srgbClr val="C00000"/>
                </a:solidFill>
              </a:rPr>
              <a:t>REALLY </a:t>
            </a:r>
            <a:r>
              <a:rPr lang="en-US" sz="2000" b="1" dirty="0">
                <a:solidFill>
                  <a:srgbClr val="0070C0"/>
                </a:solidFill>
              </a:rPr>
              <a:t>reduces the effective price of Product B</a:t>
            </a:r>
          </a:p>
          <a:p>
            <a:endParaRPr lang="en-US" sz="2000" b="1" dirty="0">
              <a:solidFill>
                <a:srgbClr val="0070C0"/>
              </a:solidFill>
            </a:endParaRPr>
          </a:p>
          <a:p>
            <a:r>
              <a:rPr lang="en-US" sz="2000" b="1" dirty="0">
                <a:solidFill>
                  <a:srgbClr val="0070C0"/>
                </a:solidFill>
              </a:rPr>
              <a:t>Thus, test also called the </a:t>
            </a:r>
            <a:br>
              <a:rPr lang="en-US" sz="2000" b="1" dirty="0">
                <a:solidFill>
                  <a:srgbClr val="0070C0"/>
                </a:solidFill>
              </a:rPr>
            </a:br>
            <a:r>
              <a:rPr lang="en-US" sz="2000" b="1" dirty="0">
                <a:solidFill>
                  <a:srgbClr val="C00000"/>
                </a:solidFill>
              </a:rPr>
              <a:t>“Discount Attribution Test”</a:t>
            </a:r>
          </a:p>
        </p:txBody>
      </p:sp>
      <p:cxnSp>
        <p:nvCxnSpPr>
          <p:cNvPr id="8" name="Straight Arrow Connector 7">
            <a:extLst>
              <a:ext uri="{FF2B5EF4-FFF2-40B4-BE49-F238E27FC236}">
                <a16:creationId xmlns:a16="http://schemas.microsoft.com/office/drawing/2014/main" id="{8B0F2336-3C24-4D38-8C03-779F2A820B85}"/>
              </a:ext>
            </a:extLst>
          </p:cNvPr>
          <p:cNvCxnSpPr>
            <a:cxnSpLocks/>
          </p:cNvCxnSpPr>
          <p:nvPr/>
        </p:nvCxnSpPr>
        <p:spPr>
          <a:xfrm flipH="1">
            <a:off x="7422397" y="4724400"/>
            <a:ext cx="833321" cy="36640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8427765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6114"/>
            <a:ext cx="9958870" cy="990600"/>
          </a:xfrm>
        </p:spPr>
        <p:txBody>
          <a:bodyPr>
            <a:noAutofit/>
          </a:bodyPr>
          <a:lstStyle/>
          <a:p>
            <a:r>
              <a:rPr lang="en-US" sz="3200" dirty="0" err="1"/>
              <a:t>IPCT</a:t>
            </a:r>
            <a:r>
              <a:rPr lang="en-US" sz="3200" dirty="0"/>
              <a:t> Applied to Bundle Discounts: Numerical Example</a:t>
            </a:r>
          </a:p>
        </p:txBody>
      </p:sp>
      <p:sp>
        <p:nvSpPr>
          <p:cNvPr id="3" name="Content Placeholder 2"/>
          <p:cNvSpPr>
            <a:spLocks noGrp="1"/>
          </p:cNvSpPr>
          <p:nvPr>
            <p:ph idx="1"/>
          </p:nvPr>
        </p:nvSpPr>
        <p:spPr>
          <a:xfrm>
            <a:off x="585627" y="855110"/>
            <a:ext cx="7178732" cy="5959476"/>
          </a:xfrm>
        </p:spPr>
        <p:txBody>
          <a:bodyPr>
            <a:normAutofit/>
          </a:bodyPr>
          <a:lstStyle/>
          <a:p>
            <a:pPr marL="182880" lvl="1"/>
            <a:r>
              <a:rPr lang="en-US" b="1" dirty="0"/>
              <a:t>Initial Facts </a:t>
            </a:r>
          </a:p>
          <a:p>
            <a:pPr marL="457200" lvl="2"/>
            <a:r>
              <a:rPr lang="en-US" dirty="0"/>
              <a:t>Monopolist initial (pre-entry) prices &amp; sales </a:t>
            </a:r>
          </a:p>
          <a:p>
            <a:pPr marL="914400" lvl="3"/>
            <a:r>
              <a:rPr lang="en-US" dirty="0">
                <a:solidFill>
                  <a:srgbClr val="C00000"/>
                </a:solidFill>
              </a:rPr>
              <a:t>Price A = Price B = $100</a:t>
            </a:r>
          </a:p>
          <a:p>
            <a:pPr marL="914400" lvl="3"/>
            <a:r>
              <a:rPr lang="en-US" dirty="0">
                <a:solidFill>
                  <a:srgbClr val="C00000"/>
                </a:solidFill>
              </a:rPr>
              <a:t>Sales: Qty A = 100; Qty B = 100</a:t>
            </a:r>
            <a:endParaRPr lang="en-US" dirty="0"/>
          </a:p>
          <a:p>
            <a:pPr marL="457200" lvl="2"/>
            <a:r>
              <a:rPr lang="en-US" dirty="0"/>
              <a:t>Entrant offers Product B at Price B = $71</a:t>
            </a:r>
          </a:p>
          <a:p>
            <a:pPr marL="457200" lvl="2"/>
            <a:r>
              <a:rPr lang="en-US" b="1" dirty="0"/>
              <a:t>Absent bundling, entrant would sell </a:t>
            </a:r>
            <a:r>
              <a:rPr lang="en-US" b="1" dirty="0">
                <a:highlight>
                  <a:srgbClr val="00FFFF"/>
                </a:highlight>
              </a:rPr>
              <a:t>30 units</a:t>
            </a:r>
            <a:r>
              <a:rPr lang="en-US" b="1" dirty="0"/>
              <a:t> of product B. </a:t>
            </a:r>
            <a:endParaRPr lang="en-US" dirty="0">
              <a:solidFill>
                <a:srgbClr val="0070C0"/>
              </a:solidFill>
            </a:endParaRPr>
          </a:p>
          <a:p>
            <a:pPr marL="274320" lvl="2"/>
            <a:r>
              <a:rPr lang="en-US" dirty="0">
                <a:solidFill>
                  <a:srgbClr val="C00000"/>
                </a:solidFill>
                <a:highlight>
                  <a:srgbClr val="FFFF00"/>
                </a:highlight>
              </a:rPr>
              <a:t>Suppose Monopolist offers $10 Product A discount (e.g., now $90 for Product A; below old price of $100) if Buy Product Bundle</a:t>
            </a:r>
            <a:br>
              <a:rPr lang="en-US" dirty="0">
                <a:solidFill>
                  <a:srgbClr val="C00000"/>
                </a:solidFill>
                <a:highlight>
                  <a:srgbClr val="FFFF00"/>
                </a:highlight>
              </a:rPr>
            </a:br>
            <a:endParaRPr lang="en-US" dirty="0">
              <a:solidFill>
                <a:schemeClr val="tx2">
                  <a:lumMod val="75000"/>
                </a:schemeClr>
              </a:solidFill>
            </a:endParaRPr>
          </a:p>
          <a:p>
            <a:pPr marL="0" lvl="1"/>
            <a:r>
              <a:rPr lang="en-US" b="1" dirty="0">
                <a:solidFill>
                  <a:schemeClr val="tx2">
                    <a:lumMod val="75000"/>
                  </a:schemeClr>
                </a:solidFill>
              </a:rPr>
              <a:t>How much extra revenue would monopolist earn?</a:t>
            </a:r>
          </a:p>
          <a:p>
            <a:pPr marL="457200" lvl="2"/>
            <a:r>
              <a:rPr lang="en-US" sz="1800" b="1" i="1" dirty="0">
                <a:solidFill>
                  <a:srgbClr val="C00000"/>
                </a:solidFill>
              </a:rPr>
              <a:t>Monopolist “Incremental Revenue (</a:t>
            </a:r>
            <a:r>
              <a:rPr lang="en-US" sz="1800" b="1" i="1" dirty="0">
                <a:solidFill>
                  <a:srgbClr val="C00000"/>
                </a:solidFill>
                <a:highlight>
                  <a:srgbClr val="00FFFF"/>
                </a:highlight>
              </a:rPr>
              <a:t>now also selling 30 units of B</a:t>
            </a:r>
            <a:r>
              <a:rPr lang="en-US" sz="1800" b="1" i="1" dirty="0">
                <a:solidFill>
                  <a:srgbClr val="C00000"/>
                </a:solidFill>
              </a:rPr>
              <a:t>)</a:t>
            </a:r>
            <a:br>
              <a:rPr lang="en-US" sz="1800" b="1" i="1" dirty="0">
                <a:solidFill>
                  <a:schemeClr val="tx2">
                    <a:lumMod val="75000"/>
                  </a:schemeClr>
                </a:solidFill>
              </a:rPr>
            </a:br>
            <a:r>
              <a:rPr lang="en-US" sz="1800" b="1" i="1" dirty="0">
                <a:solidFill>
                  <a:srgbClr val="C00000"/>
                </a:solidFill>
              </a:rPr>
              <a:t>IR </a:t>
            </a:r>
            <a:r>
              <a:rPr lang="en-US" sz="1800" b="1" i="1" dirty="0">
                <a:solidFill>
                  <a:schemeClr val="accent1"/>
                </a:solidFill>
              </a:rPr>
              <a:t>=  (30 x $100 ) –  (100 x $10) = </a:t>
            </a:r>
            <a:r>
              <a:rPr lang="en-US" sz="1800" b="1" dirty="0">
                <a:solidFill>
                  <a:schemeClr val="accent1"/>
                </a:solidFill>
              </a:rPr>
              <a:t>$</a:t>
            </a:r>
            <a:r>
              <a:rPr lang="en-US" sz="1800" b="1" i="1" dirty="0">
                <a:solidFill>
                  <a:schemeClr val="accent1"/>
                </a:solidFill>
              </a:rPr>
              <a:t>2000</a:t>
            </a:r>
            <a:endParaRPr lang="en-US" sz="1800" b="1" i="1" dirty="0">
              <a:solidFill>
                <a:schemeClr val="accent1"/>
              </a:solidFill>
              <a:highlight>
                <a:srgbClr val="00FF00"/>
              </a:highlight>
            </a:endParaRPr>
          </a:p>
          <a:p>
            <a:pPr marL="457200" lvl="2"/>
            <a:r>
              <a:rPr lang="en-US" sz="1800" b="1" i="1" dirty="0">
                <a:solidFill>
                  <a:srgbClr val="C00000"/>
                </a:solidFill>
                <a:highlight>
                  <a:srgbClr val="00FF00"/>
                </a:highlight>
              </a:rPr>
              <a:t>Incremental Price (IP) of Product B </a:t>
            </a:r>
            <a:br>
              <a:rPr lang="en-US" sz="1800" b="1" i="1" dirty="0">
                <a:solidFill>
                  <a:srgbClr val="C00000"/>
                </a:solidFill>
                <a:highlight>
                  <a:srgbClr val="00FF00"/>
                </a:highlight>
              </a:rPr>
            </a:br>
            <a:r>
              <a:rPr lang="en-US" sz="1800" b="1" i="1" dirty="0">
                <a:solidFill>
                  <a:srgbClr val="C00000"/>
                </a:solidFill>
                <a:highlight>
                  <a:srgbClr val="00FF00"/>
                </a:highlight>
              </a:rPr>
              <a:t>IP </a:t>
            </a:r>
            <a:r>
              <a:rPr lang="en-US" sz="1800" b="1" i="1" dirty="0">
                <a:solidFill>
                  <a:schemeClr val="accent1"/>
                </a:solidFill>
                <a:highlight>
                  <a:srgbClr val="00FF00"/>
                </a:highlight>
              </a:rPr>
              <a:t>= $2000/30 units of B = $66.67</a:t>
            </a:r>
          </a:p>
          <a:p>
            <a:pPr marL="457200" lvl="2"/>
            <a:r>
              <a:rPr lang="en-US" sz="1800" b="1" i="1" dirty="0">
                <a:solidFill>
                  <a:srgbClr val="00B0F0"/>
                </a:solidFill>
              </a:rPr>
              <a:t>Suppose monopolist variable cost </a:t>
            </a:r>
            <a:br>
              <a:rPr lang="en-US" sz="1800" b="1" i="1" dirty="0">
                <a:solidFill>
                  <a:srgbClr val="00B0F0"/>
                </a:solidFill>
              </a:rPr>
            </a:br>
            <a:r>
              <a:rPr lang="en-US" sz="1800" b="1" i="1" dirty="0">
                <a:solidFill>
                  <a:srgbClr val="00B0F0"/>
                </a:solidFill>
              </a:rPr>
              <a:t>of product B is $70</a:t>
            </a:r>
            <a:br>
              <a:rPr lang="en-US" sz="2400" b="1" i="1" dirty="0">
                <a:solidFill>
                  <a:srgbClr val="C00000"/>
                </a:solidFill>
              </a:rPr>
            </a:br>
            <a:endParaRPr lang="en-US" b="1" i="1" dirty="0">
              <a:solidFill>
                <a:srgbClr val="C00000"/>
              </a:solidFill>
            </a:endParaRPr>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11</a:t>
            </a:fld>
            <a:endParaRPr lang="en-US" dirty="0">
              <a:solidFill>
                <a:srgbClr val="000000"/>
              </a:solidFill>
            </a:endParaRPr>
          </a:p>
        </p:txBody>
      </p:sp>
      <p:sp>
        <p:nvSpPr>
          <p:cNvPr id="5" name="TextBox 4">
            <a:extLst>
              <a:ext uri="{FF2B5EF4-FFF2-40B4-BE49-F238E27FC236}">
                <a16:creationId xmlns:a16="http://schemas.microsoft.com/office/drawing/2014/main" id="{AAAD78A4-EF42-426F-B23E-CA195282B87B}"/>
              </a:ext>
            </a:extLst>
          </p:cNvPr>
          <p:cNvSpPr txBox="1"/>
          <p:nvPr/>
        </p:nvSpPr>
        <p:spPr>
          <a:xfrm>
            <a:off x="9067800" y="3270421"/>
            <a:ext cx="2057400" cy="369332"/>
          </a:xfrm>
          <a:prstGeom prst="rect">
            <a:avLst/>
          </a:prstGeom>
          <a:noFill/>
          <a:ln w="38100">
            <a:solidFill>
              <a:srgbClr val="0070C0"/>
            </a:solidFill>
          </a:ln>
        </p:spPr>
        <p:txBody>
          <a:bodyPr wrap="square" rtlCol="0">
            <a:spAutoFit/>
          </a:bodyPr>
          <a:lstStyle/>
          <a:p>
            <a:r>
              <a:rPr lang="en-US" b="1" dirty="0">
                <a:solidFill>
                  <a:srgbClr val="0070C0"/>
                </a:solidFill>
              </a:rPr>
              <a:t>Bundle discount</a:t>
            </a:r>
          </a:p>
        </p:txBody>
      </p:sp>
      <p:cxnSp>
        <p:nvCxnSpPr>
          <p:cNvPr id="6" name="Straight Arrow Connector 5">
            <a:extLst>
              <a:ext uri="{FF2B5EF4-FFF2-40B4-BE49-F238E27FC236}">
                <a16:creationId xmlns:a16="http://schemas.microsoft.com/office/drawing/2014/main" id="{F6C2B405-281B-4DFB-A33E-6C40D9296DD8}"/>
              </a:ext>
            </a:extLst>
          </p:cNvPr>
          <p:cNvCxnSpPr>
            <a:cxnSpLocks/>
          </p:cNvCxnSpPr>
          <p:nvPr/>
        </p:nvCxnSpPr>
        <p:spPr>
          <a:xfrm flipH="1" flipV="1">
            <a:off x="7735931" y="3346289"/>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F5B676CF-9178-4EA8-813E-19726A2BF04E}"/>
              </a:ext>
            </a:extLst>
          </p:cNvPr>
          <p:cNvSpPr txBox="1"/>
          <p:nvPr/>
        </p:nvSpPr>
        <p:spPr>
          <a:xfrm>
            <a:off x="7110572" y="4564930"/>
            <a:ext cx="4495801" cy="1015663"/>
          </a:xfrm>
          <a:prstGeom prst="rect">
            <a:avLst/>
          </a:prstGeom>
          <a:solidFill>
            <a:srgbClr val="FFC000"/>
          </a:solidFill>
          <a:ln w="57150">
            <a:solidFill>
              <a:srgbClr val="0070C0"/>
            </a:solidFill>
          </a:ln>
        </p:spPr>
        <p:txBody>
          <a:bodyPr wrap="square" rtlCol="0">
            <a:spAutoFit/>
          </a:bodyPr>
          <a:lstStyle/>
          <a:p>
            <a:r>
              <a:rPr lang="en-US" sz="2000" b="1" dirty="0">
                <a:solidFill>
                  <a:srgbClr val="0070C0"/>
                </a:solidFill>
              </a:rPr>
              <a:t>Nominal discount placed on Product A. But the discount should be </a:t>
            </a:r>
            <a:r>
              <a:rPr lang="en-US" sz="2000" b="1" i="1" dirty="0">
                <a:solidFill>
                  <a:srgbClr val="0070C0"/>
                </a:solidFill>
              </a:rPr>
              <a:t>“attributed” </a:t>
            </a:r>
            <a:r>
              <a:rPr lang="en-US" sz="2000" b="1" dirty="0">
                <a:solidFill>
                  <a:srgbClr val="0070C0"/>
                </a:solidFill>
              </a:rPr>
              <a:t>to Product B sales</a:t>
            </a:r>
          </a:p>
        </p:txBody>
      </p:sp>
      <p:cxnSp>
        <p:nvCxnSpPr>
          <p:cNvPr id="8" name="Straight Arrow Connector 7">
            <a:extLst>
              <a:ext uri="{FF2B5EF4-FFF2-40B4-BE49-F238E27FC236}">
                <a16:creationId xmlns:a16="http://schemas.microsoft.com/office/drawing/2014/main" id="{8B0F2336-3C24-4D38-8C03-779F2A820B85}"/>
              </a:ext>
            </a:extLst>
          </p:cNvPr>
          <p:cNvCxnSpPr>
            <a:cxnSpLocks/>
          </p:cNvCxnSpPr>
          <p:nvPr/>
        </p:nvCxnSpPr>
        <p:spPr>
          <a:xfrm flipH="1">
            <a:off x="5472195" y="4876775"/>
            <a:ext cx="1472326" cy="10409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6691BB78-1802-451A-918F-43DD3DB77A1E}"/>
              </a:ext>
            </a:extLst>
          </p:cNvPr>
          <p:cNvSpPr txBox="1"/>
          <p:nvPr/>
        </p:nvSpPr>
        <p:spPr>
          <a:xfrm>
            <a:off x="8290803" y="1129946"/>
            <a:ext cx="2834397" cy="1754326"/>
          </a:xfrm>
          <a:prstGeom prst="rect">
            <a:avLst/>
          </a:prstGeom>
          <a:solidFill>
            <a:srgbClr val="FFFF00"/>
          </a:solidFill>
          <a:ln w="38100">
            <a:solidFill>
              <a:srgbClr val="0070C0"/>
            </a:solidFill>
          </a:ln>
        </p:spPr>
        <p:txBody>
          <a:bodyPr wrap="square" rtlCol="0">
            <a:spAutoFit/>
          </a:bodyPr>
          <a:lstStyle/>
          <a:p>
            <a:r>
              <a:rPr lang="en-US" b="1" dirty="0">
                <a:solidFill>
                  <a:srgbClr val="0070C0"/>
                </a:solidFill>
              </a:rPr>
              <a:t>Product A sales are </a:t>
            </a:r>
            <a:br>
              <a:rPr lang="en-US" b="1" dirty="0">
                <a:solidFill>
                  <a:srgbClr val="0070C0"/>
                </a:solidFill>
              </a:rPr>
            </a:br>
            <a:r>
              <a:rPr lang="en-US" b="1" i="1" dirty="0">
                <a:solidFill>
                  <a:srgbClr val="0070C0"/>
                </a:solidFill>
              </a:rPr>
              <a:t>non-contestable </a:t>
            </a:r>
            <a:r>
              <a:rPr lang="en-US" b="1" dirty="0">
                <a:solidFill>
                  <a:srgbClr val="0070C0"/>
                </a:solidFill>
              </a:rPr>
              <a:t>(</a:t>
            </a:r>
            <a:r>
              <a:rPr lang="en-US" b="1" dirty="0">
                <a:solidFill>
                  <a:srgbClr val="0070C0"/>
                </a:solidFill>
                <a:highlight>
                  <a:srgbClr val="00FF00"/>
                </a:highlight>
              </a:rPr>
              <a:t>100 units</a:t>
            </a:r>
            <a:r>
              <a:rPr lang="en-US" b="1" dirty="0">
                <a:solidFill>
                  <a:srgbClr val="0070C0"/>
                </a:solidFill>
              </a:rPr>
              <a:t>).</a:t>
            </a:r>
          </a:p>
          <a:p>
            <a:endParaRPr lang="en-US" b="1" dirty="0">
              <a:solidFill>
                <a:srgbClr val="0070C0"/>
              </a:solidFill>
            </a:endParaRPr>
          </a:p>
          <a:p>
            <a:r>
              <a:rPr lang="en-US" b="1" dirty="0">
                <a:solidFill>
                  <a:srgbClr val="0070C0"/>
                </a:solidFill>
              </a:rPr>
              <a:t>Product B sales are </a:t>
            </a:r>
          </a:p>
          <a:p>
            <a:r>
              <a:rPr lang="en-US" b="1" i="1" dirty="0">
                <a:solidFill>
                  <a:srgbClr val="0070C0"/>
                </a:solidFill>
              </a:rPr>
              <a:t>contestable </a:t>
            </a:r>
            <a:r>
              <a:rPr lang="en-US" b="1" dirty="0">
                <a:solidFill>
                  <a:srgbClr val="0070C0"/>
                </a:solidFill>
              </a:rPr>
              <a:t>(</a:t>
            </a:r>
            <a:r>
              <a:rPr lang="en-US" b="1" dirty="0">
                <a:solidFill>
                  <a:srgbClr val="0070C0"/>
                </a:solidFill>
                <a:highlight>
                  <a:srgbClr val="00FF00"/>
                </a:highlight>
              </a:rPr>
              <a:t>30 units</a:t>
            </a:r>
            <a:r>
              <a:rPr lang="en-US" b="1" dirty="0">
                <a:solidFill>
                  <a:srgbClr val="0070C0"/>
                </a:solidFill>
              </a:rPr>
              <a:t>)</a:t>
            </a:r>
          </a:p>
          <a:p>
            <a:endParaRPr lang="en-US" b="1" dirty="0">
              <a:solidFill>
                <a:srgbClr val="0070C0"/>
              </a:solidFill>
            </a:endParaRPr>
          </a:p>
        </p:txBody>
      </p:sp>
      <p:cxnSp>
        <p:nvCxnSpPr>
          <p:cNvPr id="10" name="Straight Arrow Connector 9">
            <a:extLst>
              <a:ext uri="{FF2B5EF4-FFF2-40B4-BE49-F238E27FC236}">
                <a16:creationId xmlns:a16="http://schemas.microsoft.com/office/drawing/2014/main" id="{DEF05151-6F26-41A2-AFF9-42A4D961C7B5}"/>
              </a:ext>
            </a:extLst>
          </p:cNvPr>
          <p:cNvCxnSpPr>
            <a:cxnSpLocks/>
          </p:cNvCxnSpPr>
          <p:nvPr/>
        </p:nvCxnSpPr>
        <p:spPr>
          <a:xfrm flipH="1" flipV="1">
            <a:off x="6694824" y="1674556"/>
            <a:ext cx="1329191" cy="14960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492DAD12-D730-47B5-B080-EF81EF8A5B19}"/>
              </a:ext>
            </a:extLst>
          </p:cNvPr>
          <p:cNvSpPr txBox="1"/>
          <p:nvPr/>
        </p:nvSpPr>
        <p:spPr>
          <a:xfrm>
            <a:off x="4895264" y="5698173"/>
            <a:ext cx="6001336" cy="923330"/>
          </a:xfrm>
          <a:prstGeom prst="rect">
            <a:avLst/>
          </a:prstGeom>
          <a:noFill/>
          <a:ln w="38100">
            <a:solidFill>
              <a:srgbClr val="0070C0"/>
            </a:solidFill>
          </a:ln>
        </p:spPr>
        <p:txBody>
          <a:bodyPr wrap="square" rtlCol="0">
            <a:spAutoFit/>
          </a:bodyPr>
          <a:lstStyle/>
          <a:p>
            <a:r>
              <a:rPr lang="en-US" b="1" dirty="0">
                <a:solidFill>
                  <a:srgbClr val="0070C0"/>
                </a:solidFill>
              </a:rPr>
              <a:t>Monopolist  can fail incremental revenue (“discount attribution”) test even if the </a:t>
            </a:r>
            <a:r>
              <a:rPr lang="en-US" b="1" i="1" dirty="0">
                <a:solidFill>
                  <a:srgbClr val="0070C0"/>
                </a:solidFill>
              </a:rPr>
              <a:t>total </a:t>
            </a:r>
            <a:r>
              <a:rPr lang="en-US" b="1" dirty="0">
                <a:solidFill>
                  <a:srgbClr val="0070C0"/>
                </a:solidFill>
              </a:rPr>
              <a:t>revenue from the bundle exceeds the </a:t>
            </a:r>
            <a:r>
              <a:rPr lang="en-US" b="1" i="1" dirty="0">
                <a:solidFill>
                  <a:srgbClr val="0070C0"/>
                </a:solidFill>
              </a:rPr>
              <a:t>total </a:t>
            </a:r>
            <a:r>
              <a:rPr lang="en-US" b="1" dirty="0">
                <a:solidFill>
                  <a:srgbClr val="0070C0"/>
                </a:solidFill>
              </a:rPr>
              <a:t>variable cost of producing the bundle</a:t>
            </a:r>
          </a:p>
        </p:txBody>
      </p:sp>
      <p:cxnSp>
        <p:nvCxnSpPr>
          <p:cNvPr id="14" name="Straight Arrow Connector 13">
            <a:extLst>
              <a:ext uri="{FF2B5EF4-FFF2-40B4-BE49-F238E27FC236}">
                <a16:creationId xmlns:a16="http://schemas.microsoft.com/office/drawing/2014/main" id="{4FF1D4D8-A730-4FCC-B3F6-5519868191D6}"/>
              </a:ext>
            </a:extLst>
          </p:cNvPr>
          <p:cNvCxnSpPr>
            <a:cxnSpLocks/>
          </p:cNvCxnSpPr>
          <p:nvPr/>
        </p:nvCxnSpPr>
        <p:spPr>
          <a:xfrm flipH="1" flipV="1">
            <a:off x="3276600" y="5812007"/>
            <a:ext cx="1204952" cy="19088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508212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66A9B-BAB2-47E7-9B7E-7FD25B223AC0}"/>
              </a:ext>
            </a:extLst>
          </p:cNvPr>
          <p:cNvSpPr>
            <a:spLocks noGrp="1"/>
          </p:cNvSpPr>
          <p:nvPr>
            <p:ph type="title"/>
          </p:nvPr>
        </p:nvSpPr>
        <p:spPr/>
        <p:txBody>
          <a:bodyPr>
            <a:normAutofit/>
          </a:bodyPr>
          <a:lstStyle/>
          <a:p>
            <a:pPr algn="ctr"/>
            <a:r>
              <a:rPr lang="en-US" sz="3600" dirty="0"/>
              <a:t>War of the Paradigms</a:t>
            </a:r>
          </a:p>
        </p:txBody>
      </p:sp>
      <p:sp>
        <p:nvSpPr>
          <p:cNvPr id="3" name="Text Placeholder 2">
            <a:extLst>
              <a:ext uri="{FF2B5EF4-FFF2-40B4-BE49-F238E27FC236}">
                <a16:creationId xmlns:a16="http://schemas.microsoft.com/office/drawing/2014/main" id="{885DDEFE-641C-4342-93DB-3DF3F146D3CB}"/>
              </a:ext>
            </a:extLst>
          </p:cNvPr>
          <p:cNvSpPr>
            <a:spLocks noGrp="1"/>
          </p:cNvSpPr>
          <p:nvPr>
            <p:ph type="body" idx="1"/>
          </p:nvPr>
        </p:nvSpPr>
        <p:spPr/>
        <p:txBody>
          <a:bodyPr/>
          <a:lstStyle/>
          <a:p>
            <a:pPr algn="ctr"/>
            <a:r>
              <a:rPr lang="en-US" dirty="0"/>
              <a:t> </a:t>
            </a:r>
          </a:p>
        </p:txBody>
      </p:sp>
      <p:sp>
        <p:nvSpPr>
          <p:cNvPr id="4" name="Slide Number Placeholder 3">
            <a:extLst>
              <a:ext uri="{FF2B5EF4-FFF2-40B4-BE49-F238E27FC236}">
                <a16:creationId xmlns:a16="http://schemas.microsoft.com/office/drawing/2014/main" id="{CFBC948B-40A5-475E-8DD8-C488651B2EAC}"/>
              </a:ext>
            </a:extLst>
          </p:cNvPr>
          <p:cNvSpPr>
            <a:spLocks noGrp="1"/>
          </p:cNvSpPr>
          <p:nvPr>
            <p:ph type="sldNum" sz="quarter" idx="12"/>
          </p:nvPr>
        </p:nvSpPr>
        <p:spPr/>
        <p:txBody>
          <a:bodyPr/>
          <a:lstStyle/>
          <a:p>
            <a:pPr>
              <a:defRPr/>
            </a:pPr>
            <a:fld id="{FCEC9F2B-13FC-45F9-9CE4-BCF6C2CCA50C}" type="slidenum">
              <a:rPr lang="en-US" smtClean="0">
                <a:solidFill>
                  <a:srgbClr val="000000"/>
                </a:solidFill>
              </a:rPr>
              <a:pPr>
                <a:defRPr/>
              </a:pPr>
              <a:t>12</a:t>
            </a:fld>
            <a:endParaRPr lang="en-US">
              <a:solidFill>
                <a:srgbClr val="000000"/>
              </a:solidFill>
            </a:endParaRPr>
          </a:p>
        </p:txBody>
      </p:sp>
    </p:spTree>
    <p:extLst>
      <p:ext uri="{BB962C8B-B14F-4D97-AF65-F5344CB8AC3E}">
        <p14:creationId xmlns:p14="http://schemas.microsoft.com/office/powerpoint/2010/main" val="15861656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a:t>Characterizing CPPs in the Two Paradigms</a:t>
            </a:r>
          </a:p>
        </p:txBody>
      </p:sp>
      <p:sp>
        <p:nvSpPr>
          <p:cNvPr id="3" name="Content Placeholder 2"/>
          <p:cNvSpPr>
            <a:spLocks noGrp="1"/>
          </p:cNvSpPr>
          <p:nvPr>
            <p:ph sz="half" idx="1"/>
          </p:nvPr>
        </p:nvSpPr>
        <p:spPr>
          <a:xfrm>
            <a:off x="912058" y="1521926"/>
            <a:ext cx="4498142" cy="4351338"/>
          </a:xfrm>
        </p:spPr>
        <p:txBody>
          <a:bodyPr>
            <a:normAutofit lnSpcReduction="10000"/>
          </a:bodyPr>
          <a:lstStyle/>
          <a:p>
            <a:pPr marL="0" indent="0">
              <a:spcBef>
                <a:spcPts val="600"/>
              </a:spcBef>
              <a:spcAft>
                <a:spcPts val="600"/>
              </a:spcAft>
              <a:buNone/>
            </a:pPr>
            <a:r>
              <a:rPr lang="en-US" sz="3000" u="sng" dirty="0">
                <a:solidFill>
                  <a:srgbClr val="C00000"/>
                </a:solidFill>
              </a:rPr>
              <a:t>Predatory Pricing Paradigm </a:t>
            </a:r>
            <a:br>
              <a:rPr lang="en-US" dirty="0">
                <a:solidFill>
                  <a:schemeClr val="tx2">
                    <a:lumMod val="75000"/>
                  </a:schemeClr>
                </a:solidFill>
              </a:rPr>
            </a:br>
            <a:r>
              <a:rPr lang="en-US" b="1" i="1" dirty="0">
                <a:solidFill>
                  <a:srgbClr val="C00000"/>
                </a:solidFill>
              </a:rPr>
              <a:t>Focus on “Discount”</a:t>
            </a:r>
          </a:p>
          <a:p>
            <a:pPr lvl="1"/>
            <a:r>
              <a:rPr lang="en-US" sz="2200" dirty="0"/>
              <a:t>Discount may cause rivals to exit or become marginalized</a:t>
            </a:r>
          </a:p>
          <a:p>
            <a:pPr lvl="1"/>
            <a:r>
              <a:rPr lang="en-US" sz="2200" dirty="0"/>
              <a:t>Exit may permit incumbent to retain monopoly power</a:t>
            </a:r>
          </a:p>
          <a:p>
            <a:pPr lvl="1"/>
            <a:r>
              <a:rPr lang="en-US" sz="2200" dirty="0"/>
              <a:t>But, discounts benefit consumers while they last</a:t>
            </a:r>
          </a:p>
          <a:p>
            <a:pPr lvl="1"/>
            <a:r>
              <a:rPr lang="en-US" sz="2200" dirty="0"/>
              <a:t>Equally-efficient entrant can match discounts</a:t>
            </a:r>
          </a:p>
          <a:p>
            <a:pPr lvl="1"/>
            <a:r>
              <a:rPr lang="en-US" sz="2200" dirty="0">
                <a:solidFill>
                  <a:srgbClr val="C00000"/>
                </a:solidFill>
                <a:sym typeface="Wingdings" panose="05000000000000000000" pitchFamily="2" charset="2"/>
              </a:rPr>
              <a:t>Use incremental price-cost test as threshold standard</a:t>
            </a:r>
          </a:p>
          <a:p>
            <a:pPr lvl="1"/>
            <a:endParaRPr lang="en-US" dirty="0"/>
          </a:p>
          <a:p>
            <a:pPr lvl="1"/>
            <a:endParaRPr lang="en-US" dirty="0"/>
          </a:p>
          <a:p>
            <a:pPr lvl="1"/>
            <a:endParaRPr lang="en-US" dirty="0"/>
          </a:p>
        </p:txBody>
      </p:sp>
      <p:sp>
        <p:nvSpPr>
          <p:cNvPr id="5" name="Content Placeholder 4"/>
          <p:cNvSpPr>
            <a:spLocks noGrp="1"/>
          </p:cNvSpPr>
          <p:nvPr>
            <p:ph sz="half" idx="2"/>
          </p:nvPr>
        </p:nvSpPr>
        <p:spPr>
          <a:xfrm>
            <a:off x="6132930" y="1475017"/>
            <a:ext cx="4916070" cy="4718304"/>
          </a:xfrm>
        </p:spPr>
        <p:txBody>
          <a:bodyPr>
            <a:normAutofit lnSpcReduction="10000"/>
          </a:bodyPr>
          <a:lstStyle/>
          <a:p>
            <a:pPr marL="0" indent="0">
              <a:spcBef>
                <a:spcPts val="600"/>
              </a:spcBef>
              <a:spcAft>
                <a:spcPts val="600"/>
              </a:spcAft>
              <a:buNone/>
            </a:pPr>
            <a:r>
              <a:rPr lang="en-US" sz="3000" u="sng" dirty="0" err="1">
                <a:solidFill>
                  <a:srgbClr val="C00000"/>
                </a:solidFill>
              </a:rPr>
              <a:t>RRC</a:t>
            </a:r>
            <a:r>
              <a:rPr lang="en-US" sz="3000" u="sng" dirty="0">
                <a:solidFill>
                  <a:srgbClr val="C00000"/>
                </a:solidFill>
              </a:rPr>
              <a:t> Paradigm</a:t>
            </a:r>
            <a:br>
              <a:rPr lang="en-US" sz="3000" u="sng" dirty="0">
                <a:solidFill>
                  <a:srgbClr val="C00000"/>
                </a:solidFill>
              </a:rPr>
            </a:br>
            <a:r>
              <a:rPr lang="en-US" b="1" i="1" dirty="0">
                <a:solidFill>
                  <a:srgbClr val="C00000"/>
                </a:solidFill>
              </a:rPr>
              <a:t>Focus on the “Condition”</a:t>
            </a:r>
          </a:p>
          <a:p>
            <a:pPr lvl="1"/>
            <a:r>
              <a:rPr lang="en-US" sz="2200" i="1" dirty="0">
                <a:solidFill>
                  <a:srgbClr val="C00000"/>
                </a:solidFill>
              </a:rPr>
              <a:t>Condition </a:t>
            </a:r>
            <a:r>
              <a:rPr lang="en-US" sz="2200" dirty="0"/>
              <a:t>plus </a:t>
            </a:r>
            <a:r>
              <a:rPr lang="en-US" sz="2200" i="1" dirty="0">
                <a:solidFill>
                  <a:srgbClr val="C00000"/>
                </a:solidFill>
              </a:rPr>
              <a:t>“non-contestable sales</a:t>
            </a:r>
            <a:r>
              <a:rPr lang="en-US" sz="2200" dirty="0"/>
              <a:t>” causes distributors to foreclose entrant, raising entrant’s costs and/or reducing its ability to expand</a:t>
            </a:r>
          </a:p>
          <a:p>
            <a:pPr lvl="1"/>
            <a:r>
              <a:rPr lang="en-US" sz="2200" dirty="0"/>
              <a:t>Conditions allow incumbent to retain monopoly power</a:t>
            </a:r>
          </a:p>
          <a:p>
            <a:pPr lvl="1"/>
            <a:r>
              <a:rPr lang="en-US" sz="2200" dirty="0"/>
              <a:t>Discount may </a:t>
            </a:r>
            <a:r>
              <a:rPr lang="en-US" sz="2200" i="1" dirty="0"/>
              <a:t>not </a:t>
            </a:r>
            <a:r>
              <a:rPr lang="en-US" sz="2200" dirty="0"/>
              <a:t>be “real”</a:t>
            </a:r>
          </a:p>
          <a:p>
            <a:pPr lvl="1"/>
            <a:r>
              <a:rPr lang="en-US" sz="2200" dirty="0"/>
              <a:t>Counterbidding by entrant may be infeasible or non-economical</a:t>
            </a:r>
          </a:p>
          <a:p>
            <a:pPr lvl="1"/>
            <a:r>
              <a:rPr lang="en-US" sz="2200" dirty="0">
                <a:solidFill>
                  <a:srgbClr val="C00000"/>
                </a:solidFill>
              </a:rPr>
              <a:t>Do not use </a:t>
            </a:r>
            <a:r>
              <a:rPr lang="en-US" sz="2200" dirty="0">
                <a:solidFill>
                  <a:srgbClr val="C00000"/>
                </a:solidFill>
                <a:sym typeface="Wingdings" panose="05000000000000000000" pitchFamily="2" charset="2"/>
              </a:rPr>
              <a:t>incremental price-cost test </a:t>
            </a:r>
            <a:r>
              <a:rPr lang="en-US" sz="2200" dirty="0">
                <a:solidFill>
                  <a:srgbClr val="C00000"/>
                </a:solidFill>
              </a:rPr>
              <a:t>because test is highly </a:t>
            </a:r>
            <a:br>
              <a:rPr lang="en-US" sz="2200" dirty="0">
                <a:solidFill>
                  <a:srgbClr val="C00000"/>
                </a:solidFill>
              </a:rPr>
            </a:br>
            <a:r>
              <a:rPr lang="en-US" sz="2200" dirty="0">
                <a:solidFill>
                  <a:srgbClr val="C00000"/>
                </a:solidFill>
              </a:rPr>
              <a:t>error-prone</a:t>
            </a:r>
          </a:p>
          <a:p>
            <a:endParaRPr lang="en-US"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13</a:t>
            </a:fld>
            <a:endParaRPr lang="en-US">
              <a:solidFill>
                <a:srgbClr val="000000"/>
              </a:solidFill>
            </a:endParaRPr>
          </a:p>
        </p:txBody>
      </p:sp>
    </p:spTree>
    <p:extLst>
      <p:ext uri="{BB962C8B-B14F-4D97-AF65-F5344CB8AC3E}">
        <p14:creationId xmlns:p14="http://schemas.microsoft.com/office/powerpoint/2010/main" val="183103944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28600"/>
            <a:ext cx="9793840" cy="990600"/>
          </a:xfrm>
        </p:spPr>
        <p:txBody>
          <a:bodyPr>
            <a:normAutofit fontScale="90000"/>
          </a:bodyPr>
          <a:lstStyle/>
          <a:p>
            <a:r>
              <a:rPr lang="en-US" sz="3600" dirty="0"/>
              <a:t>Why CPPs Should be Analyzed in </a:t>
            </a:r>
            <a:r>
              <a:rPr lang="en-US" sz="3600" dirty="0" err="1"/>
              <a:t>RRC</a:t>
            </a:r>
            <a:r>
              <a:rPr lang="en-US" sz="3600" dirty="0"/>
              <a:t> Paradigm:</a:t>
            </a:r>
            <a:br>
              <a:rPr lang="en-US" sz="3600" dirty="0"/>
            </a:br>
            <a:r>
              <a:rPr lang="en-US" sz="3600" i="1" dirty="0"/>
              <a:t>My View</a:t>
            </a:r>
            <a:endParaRPr lang="en-US" i="1" dirty="0"/>
          </a:p>
        </p:txBody>
      </p:sp>
      <p:sp>
        <p:nvSpPr>
          <p:cNvPr id="3" name="Content Placeholder 2"/>
          <p:cNvSpPr>
            <a:spLocks noGrp="1"/>
          </p:cNvSpPr>
          <p:nvPr>
            <p:ph idx="1"/>
          </p:nvPr>
        </p:nvSpPr>
        <p:spPr>
          <a:xfrm>
            <a:off x="685800" y="1219199"/>
            <a:ext cx="9906000" cy="5502275"/>
          </a:xfrm>
        </p:spPr>
        <p:txBody>
          <a:bodyPr>
            <a:normAutofit/>
          </a:bodyPr>
          <a:lstStyle/>
          <a:p>
            <a:pPr marL="0" lvl="1" indent="0">
              <a:buNone/>
            </a:pPr>
            <a:r>
              <a:rPr lang="en-US" i="1" dirty="0">
                <a:solidFill>
                  <a:srgbClr val="C00000"/>
                </a:solidFill>
              </a:rPr>
              <a:t>	       	       </a:t>
            </a:r>
            <a:r>
              <a:rPr lang="en-US" sz="2800" b="1" i="1" dirty="0">
                <a:solidFill>
                  <a:srgbClr val="00B0F0"/>
                </a:solidFill>
                <a:highlight>
                  <a:srgbClr val="FFFF00"/>
                </a:highlight>
              </a:rPr>
              <a:t>Attack the “condition,” not the “price”</a:t>
            </a:r>
            <a:endParaRPr lang="en-US" b="1" i="1" dirty="0">
              <a:solidFill>
                <a:srgbClr val="00B0F0"/>
              </a:solidFill>
              <a:highlight>
                <a:srgbClr val="FFFF00"/>
              </a:highlight>
            </a:endParaRPr>
          </a:p>
          <a:p>
            <a:pPr marL="0" lvl="1" indent="0">
              <a:buNone/>
            </a:pPr>
            <a:endParaRPr lang="en-US" sz="2000" dirty="0"/>
          </a:p>
          <a:p>
            <a:pPr marL="182880" lvl="1"/>
            <a:r>
              <a:rPr lang="en-US" sz="2000" dirty="0"/>
              <a:t>CPPs allow “cheaper exclusion,” than predatory pricing -- provide more exclusion benefits per dollar of the monopolist’s exclusion cost</a:t>
            </a:r>
          </a:p>
          <a:p>
            <a:pPr lvl="1"/>
            <a:r>
              <a:rPr lang="en-US" sz="1800" i="1" dirty="0">
                <a:solidFill>
                  <a:srgbClr val="C00000"/>
                </a:solidFill>
              </a:rPr>
              <a:t>This “cheaper exclusion” property increases the monopolist’s incentives to use CPPs to exclude</a:t>
            </a:r>
            <a:br>
              <a:rPr lang="en-US" sz="1800" dirty="0"/>
            </a:br>
            <a:endParaRPr lang="en-US" sz="2000" dirty="0"/>
          </a:p>
          <a:p>
            <a:pPr marL="182880" lvl="1"/>
            <a:r>
              <a:rPr lang="en-US" sz="2000" dirty="0"/>
              <a:t>CPPs provide lower consumer benefits per dollar of the monopolist’s exclusion cost, ||relative to </a:t>
            </a:r>
            <a:r>
              <a:rPr lang="en-US" sz="2000" i="1" dirty="0"/>
              <a:t>uniform </a:t>
            </a:r>
            <a:r>
              <a:rPr lang="en-US" sz="2000" dirty="0"/>
              <a:t>predatory pricing</a:t>
            </a:r>
          </a:p>
          <a:p>
            <a:pPr marL="457200" lvl="2"/>
            <a:r>
              <a:rPr lang="en-US" i="1" dirty="0">
                <a:solidFill>
                  <a:srgbClr val="C00000"/>
                </a:solidFill>
              </a:rPr>
              <a:t>This property also makes CPPs more worrisome</a:t>
            </a:r>
            <a:br>
              <a:rPr lang="en-US" i="1" dirty="0"/>
            </a:br>
            <a:endParaRPr lang="en-US" i="1" dirty="0"/>
          </a:p>
          <a:p>
            <a:pPr marL="182880" lvl="1"/>
            <a:r>
              <a:rPr lang="en-US" dirty="0"/>
              <a:t>Price/cost test leads to substantial “false negatives,” some “false positives,” and likely under-deterrence on balance</a:t>
            </a:r>
          </a:p>
          <a:p>
            <a:pPr marL="457200" lvl="2"/>
            <a:r>
              <a:rPr lang="en-US" sz="1800" i="1" dirty="0">
                <a:solidFill>
                  <a:srgbClr val="C00000"/>
                </a:solidFill>
              </a:rPr>
              <a:t>The appropriate price/cost test for CPPs is even more difficult to administer (and more error prone) than the standard predatory pricing price/cost test</a:t>
            </a:r>
            <a:br>
              <a:rPr lang="en-US" sz="1800" dirty="0"/>
            </a:br>
            <a:endParaRPr lang="en-US" sz="1800" dirty="0"/>
          </a:p>
          <a:p>
            <a:pPr marL="182880" lvl="1"/>
            <a:r>
              <a:rPr lang="en-US" b="1" dirty="0">
                <a:solidFill>
                  <a:srgbClr val="0070C0"/>
                </a:solidFill>
              </a:rPr>
              <a:t>These properties together suggest that a more intrusive legal standard should be applied for CPPs.</a:t>
            </a:r>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14</a:t>
            </a:fld>
            <a:endParaRPr lang="en-US">
              <a:solidFill>
                <a:srgbClr val="000000"/>
              </a:solidFill>
            </a:endParaRPr>
          </a:p>
        </p:txBody>
      </p:sp>
    </p:spTree>
    <p:extLst>
      <p:ext uri="{BB962C8B-B14F-4D97-AF65-F5344CB8AC3E}">
        <p14:creationId xmlns:p14="http://schemas.microsoft.com/office/powerpoint/2010/main" val="302917089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0AB79D-C061-46C1-BB75-74D8E9FDF706}"/>
              </a:ext>
            </a:extLst>
          </p:cNvPr>
          <p:cNvSpPr>
            <a:spLocks noGrp="1"/>
          </p:cNvSpPr>
          <p:nvPr>
            <p:ph type="title"/>
          </p:nvPr>
        </p:nvSpPr>
        <p:spPr>
          <a:xfrm>
            <a:off x="685800" y="134954"/>
            <a:ext cx="10591800" cy="1325563"/>
          </a:xfrm>
        </p:spPr>
        <p:txBody>
          <a:bodyPr>
            <a:normAutofit fontScale="90000"/>
          </a:bodyPr>
          <a:lstStyle/>
          <a:p>
            <a:r>
              <a:rPr lang="en-US" dirty="0"/>
              <a:t>Loyalty “Discounts” Even May Disguise Penalty Prices that </a:t>
            </a:r>
            <a:br>
              <a:rPr lang="en-US" dirty="0"/>
            </a:br>
            <a:r>
              <a:rPr lang="en-US" i="1" dirty="0" err="1"/>
              <a:t>Costlessly</a:t>
            </a:r>
            <a:r>
              <a:rPr lang="en-US" i="1" dirty="0"/>
              <a:t> </a:t>
            </a:r>
            <a:r>
              <a:rPr lang="en-US" dirty="0"/>
              <a:t>Deter Entry (and Involve “</a:t>
            </a:r>
            <a:r>
              <a:rPr lang="en-US" sz="3200" dirty="0"/>
              <a:t>Simultaneous Recoupment”)</a:t>
            </a:r>
          </a:p>
        </p:txBody>
      </p:sp>
      <p:sp>
        <p:nvSpPr>
          <p:cNvPr id="3" name="Content Placeholder 2">
            <a:extLst>
              <a:ext uri="{FF2B5EF4-FFF2-40B4-BE49-F238E27FC236}">
                <a16:creationId xmlns:a16="http://schemas.microsoft.com/office/drawing/2014/main" id="{A4A61790-257C-4FEA-B5DC-4AFA093DBDCA}"/>
              </a:ext>
            </a:extLst>
          </p:cNvPr>
          <p:cNvSpPr>
            <a:spLocks noGrp="1"/>
          </p:cNvSpPr>
          <p:nvPr>
            <p:ph idx="1"/>
          </p:nvPr>
        </p:nvSpPr>
        <p:spPr>
          <a:xfrm>
            <a:off x="762000" y="1450638"/>
            <a:ext cx="8839200" cy="5418692"/>
          </a:xfrm>
        </p:spPr>
        <p:txBody>
          <a:bodyPr>
            <a:normAutofit fontScale="40000" lnSpcReduction="20000"/>
          </a:bodyPr>
          <a:lstStyle/>
          <a:p>
            <a:pPr marL="0" indent="0" algn="ctr">
              <a:lnSpc>
                <a:spcPct val="120000"/>
              </a:lnSpc>
              <a:spcBef>
                <a:spcPts val="0"/>
              </a:spcBef>
              <a:spcAft>
                <a:spcPts val="600"/>
              </a:spcAft>
              <a:buNone/>
            </a:pPr>
            <a:r>
              <a:rPr lang="en-US" sz="6200" b="1" dirty="0">
                <a:solidFill>
                  <a:srgbClr val="00B0F0"/>
                </a:solidFill>
                <a:highlight>
                  <a:srgbClr val="FFFF00"/>
                </a:highlight>
              </a:rPr>
              <a:t>Just because a CPP is “framed” as a “discount”  </a:t>
            </a:r>
            <a:br>
              <a:rPr lang="en-US" sz="6200" b="1" dirty="0">
                <a:solidFill>
                  <a:srgbClr val="00B0F0"/>
                </a:solidFill>
                <a:highlight>
                  <a:srgbClr val="FFFF00"/>
                </a:highlight>
              </a:rPr>
            </a:br>
            <a:r>
              <a:rPr lang="en-US" sz="6200" b="1" dirty="0">
                <a:solidFill>
                  <a:srgbClr val="00B0F0"/>
                </a:solidFill>
                <a:highlight>
                  <a:srgbClr val="FFFF00"/>
                </a:highlight>
              </a:rPr>
              <a:t>does not automatically make it procompetitive.</a:t>
            </a:r>
            <a:br>
              <a:rPr lang="en-US" sz="4200" b="1" dirty="0">
                <a:solidFill>
                  <a:srgbClr val="00B0F0"/>
                </a:solidFill>
                <a:highlight>
                  <a:srgbClr val="FFFF00"/>
                </a:highlight>
              </a:rPr>
            </a:br>
            <a:endParaRPr lang="en-US" sz="3200" b="1" dirty="0">
              <a:solidFill>
                <a:srgbClr val="00B0F0"/>
              </a:solidFill>
              <a:highlight>
                <a:srgbClr val="FFFF00"/>
              </a:highlight>
            </a:endParaRPr>
          </a:p>
          <a:p>
            <a:pPr>
              <a:lnSpc>
                <a:spcPct val="120000"/>
              </a:lnSpc>
              <a:spcBef>
                <a:spcPts val="0"/>
              </a:spcBef>
              <a:spcAft>
                <a:spcPts val="600"/>
              </a:spcAft>
            </a:pPr>
            <a:r>
              <a:rPr lang="en-US" sz="4900" b="1" dirty="0">
                <a:solidFill>
                  <a:srgbClr val="C00000"/>
                </a:solidFill>
              </a:rPr>
              <a:t>The loyalty “discount” may really disguise a </a:t>
            </a:r>
            <a:r>
              <a:rPr lang="en-US" sz="4900" b="1" i="1" dirty="0">
                <a:solidFill>
                  <a:srgbClr val="C00000"/>
                </a:solidFill>
              </a:rPr>
              <a:t>true </a:t>
            </a:r>
            <a:r>
              <a:rPr lang="en-US" sz="4900" b="1" dirty="0">
                <a:solidFill>
                  <a:srgbClr val="C00000"/>
                </a:solidFill>
              </a:rPr>
              <a:t>price “penalty”</a:t>
            </a:r>
          </a:p>
          <a:p>
            <a:pPr lvl="1">
              <a:lnSpc>
                <a:spcPct val="120000"/>
              </a:lnSpc>
              <a:spcBef>
                <a:spcPts val="0"/>
              </a:spcBef>
              <a:spcAft>
                <a:spcPts val="600"/>
              </a:spcAft>
            </a:pPr>
            <a:r>
              <a:rPr lang="en-US" sz="4300" dirty="0"/>
              <a:t>The apparent discount may </a:t>
            </a:r>
            <a:r>
              <a:rPr lang="en-US" sz="4300" i="1" dirty="0"/>
              <a:t>really </a:t>
            </a:r>
            <a:r>
              <a:rPr lang="en-US" sz="4300" dirty="0"/>
              <a:t>be a tax on non-exclusive distributors</a:t>
            </a:r>
          </a:p>
          <a:p>
            <a:pPr>
              <a:lnSpc>
                <a:spcPct val="120000"/>
              </a:lnSpc>
              <a:spcBef>
                <a:spcPts val="0"/>
              </a:spcBef>
              <a:spcAft>
                <a:spcPts val="600"/>
              </a:spcAft>
            </a:pPr>
            <a:r>
              <a:rPr lang="en-US" sz="4900" dirty="0">
                <a:solidFill>
                  <a:srgbClr val="C00000"/>
                </a:solidFill>
              </a:rPr>
              <a:t>Example: Monopolist offers a </a:t>
            </a:r>
            <a:r>
              <a:rPr lang="en-US" sz="4900" i="1" dirty="0">
                <a:solidFill>
                  <a:srgbClr val="C00000"/>
                </a:solidFill>
              </a:rPr>
              <a:t>long-term </a:t>
            </a:r>
            <a:r>
              <a:rPr lang="en-US" sz="4900" dirty="0">
                <a:solidFill>
                  <a:srgbClr val="C00000"/>
                </a:solidFill>
              </a:rPr>
              <a:t>exclusive contract with </a:t>
            </a:r>
            <a:br>
              <a:rPr lang="en-US" sz="4900" dirty="0">
                <a:solidFill>
                  <a:srgbClr val="C00000"/>
                </a:solidFill>
              </a:rPr>
            </a:br>
            <a:r>
              <a:rPr lang="en-US" sz="4900" dirty="0">
                <a:solidFill>
                  <a:srgbClr val="C00000"/>
                </a:solidFill>
              </a:rPr>
              <a:t>price equal to monopoly price; and a non-exclusive price significantly above </a:t>
            </a:r>
            <a:br>
              <a:rPr lang="en-US" sz="4900" dirty="0">
                <a:solidFill>
                  <a:srgbClr val="C00000"/>
                </a:solidFill>
              </a:rPr>
            </a:br>
            <a:r>
              <a:rPr lang="en-US" sz="4900" dirty="0">
                <a:solidFill>
                  <a:srgbClr val="C00000"/>
                </a:solidFill>
              </a:rPr>
              <a:t>the monopoly price.  </a:t>
            </a:r>
          </a:p>
          <a:p>
            <a:pPr>
              <a:lnSpc>
                <a:spcPct val="120000"/>
              </a:lnSpc>
              <a:spcBef>
                <a:spcPts val="0"/>
              </a:spcBef>
              <a:spcAft>
                <a:spcPts val="600"/>
              </a:spcAft>
            </a:pPr>
            <a:r>
              <a:rPr lang="en-US" sz="4900" dirty="0"/>
              <a:t>Unless distributors are confident that entrant will succeed, the risk averse strategy is to buy from the monopolist. </a:t>
            </a:r>
          </a:p>
          <a:p>
            <a:pPr>
              <a:lnSpc>
                <a:spcPct val="120000"/>
              </a:lnSpc>
              <a:spcBef>
                <a:spcPts val="0"/>
              </a:spcBef>
              <a:spcAft>
                <a:spcPts val="600"/>
              </a:spcAft>
            </a:pPr>
            <a:r>
              <a:rPr lang="en-US" sz="4900" dirty="0"/>
              <a:t>Thus exclusion can flow from self-fulfilling expectations</a:t>
            </a:r>
          </a:p>
          <a:p>
            <a:pPr lvl="1">
              <a:lnSpc>
                <a:spcPct val="120000"/>
              </a:lnSpc>
              <a:spcBef>
                <a:spcPts val="0"/>
              </a:spcBef>
              <a:spcAft>
                <a:spcPts val="600"/>
              </a:spcAft>
            </a:pPr>
            <a:r>
              <a:rPr lang="en-US" sz="5000" b="1" i="1" dirty="0">
                <a:solidFill>
                  <a:srgbClr val="C00000"/>
                </a:solidFill>
              </a:rPr>
              <a:t>If distributors fear that entrant will fail – and opt for the </a:t>
            </a:r>
            <a:br>
              <a:rPr lang="en-US" sz="5000" b="1" i="1" dirty="0">
                <a:solidFill>
                  <a:srgbClr val="C00000"/>
                </a:solidFill>
              </a:rPr>
            </a:br>
            <a:r>
              <a:rPr lang="en-US" sz="5000" b="1" i="1" dirty="0">
                <a:solidFill>
                  <a:srgbClr val="C00000"/>
                </a:solidFill>
              </a:rPr>
              <a:t>monopolist’s long-term contract -- then the entrant will fail !</a:t>
            </a:r>
          </a:p>
          <a:p>
            <a:pPr>
              <a:lnSpc>
                <a:spcPct val="120000"/>
              </a:lnSpc>
              <a:spcBef>
                <a:spcPts val="0"/>
              </a:spcBef>
              <a:spcAft>
                <a:spcPts val="600"/>
              </a:spcAft>
            </a:pPr>
            <a:r>
              <a:rPr lang="en-US" sz="4900" dirty="0"/>
              <a:t>CPP here also exhibits </a:t>
            </a:r>
            <a:r>
              <a:rPr lang="en-US" sz="4900" b="1" i="1" dirty="0">
                <a:solidFill>
                  <a:srgbClr val="C00000"/>
                </a:solidFill>
              </a:rPr>
              <a:t>“simultaneous recoupment”</a:t>
            </a:r>
          </a:p>
          <a:p>
            <a:pPr lvl="1">
              <a:lnSpc>
                <a:spcPct val="120000"/>
              </a:lnSpc>
              <a:spcBef>
                <a:spcPts val="0"/>
              </a:spcBef>
              <a:spcAft>
                <a:spcPts val="600"/>
              </a:spcAft>
            </a:pPr>
            <a:r>
              <a:rPr lang="en-US" sz="4900" dirty="0"/>
              <a:t>I.e., there is no initial low-price predatory phase</a:t>
            </a:r>
          </a:p>
        </p:txBody>
      </p:sp>
      <p:sp>
        <p:nvSpPr>
          <p:cNvPr id="4" name="Slide Number Placeholder 3">
            <a:extLst>
              <a:ext uri="{FF2B5EF4-FFF2-40B4-BE49-F238E27FC236}">
                <a16:creationId xmlns:a16="http://schemas.microsoft.com/office/drawing/2014/main" id="{CFBC14DF-B2E1-4E2E-85A0-B159B2342C99}"/>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15</a:t>
            </a:fld>
            <a:endParaRPr lang="en-US">
              <a:solidFill>
                <a:srgbClr val="000000"/>
              </a:solidFill>
            </a:endParaRPr>
          </a:p>
        </p:txBody>
      </p:sp>
      <p:sp>
        <p:nvSpPr>
          <p:cNvPr id="5" name="TextBox 4">
            <a:extLst>
              <a:ext uri="{FF2B5EF4-FFF2-40B4-BE49-F238E27FC236}">
                <a16:creationId xmlns:a16="http://schemas.microsoft.com/office/drawing/2014/main" id="{FECF14A2-D261-4386-A757-F01CE6C20A96}"/>
              </a:ext>
            </a:extLst>
          </p:cNvPr>
          <p:cNvSpPr txBox="1"/>
          <p:nvPr/>
        </p:nvSpPr>
        <p:spPr>
          <a:xfrm>
            <a:off x="9067800" y="5359976"/>
            <a:ext cx="2057400" cy="707886"/>
          </a:xfrm>
          <a:prstGeom prst="rect">
            <a:avLst/>
          </a:prstGeom>
          <a:noFill/>
          <a:ln w="38100">
            <a:solidFill>
              <a:srgbClr val="0070C0"/>
            </a:solidFill>
          </a:ln>
        </p:spPr>
        <p:txBody>
          <a:bodyPr wrap="square" rtlCol="0">
            <a:spAutoFit/>
          </a:bodyPr>
          <a:lstStyle/>
          <a:p>
            <a:r>
              <a:rPr lang="en-US" sz="2000" b="1" dirty="0">
                <a:solidFill>
                  <a:srgbClr val="0070C0"/>
                </a:solidFill>
              </a:rPr>
              <a:t>Recall </a:t>
            </a:r>
            <a:r>
              <a:rPr lang="en-US" sz="2000" b="1" i="1" dirty="0">
                <a:solidFill>
                  <a:srgbClr val="0070C0"/>
                </a:solidFill>
              </a:rPr>
              <a:t>Lorain Journal </a:t>
            </a:r>
            <a:r>
              <a:rPr lang="en-US" sz="2000" b="1" dirty="0">
                <a:solidFill>
                  <a:srgbClr val="0070C0"/>
                </a:solidFill>
              </a:rPr>
              <a:t>analysis</a:t>
            </a:r>
          </a:p>
        </p:txBody>
      </p:sp>
      <p:cxnSp>
        <p:nvCxnSpPr>
          <p:cNvPr id="6" name="Straight Arrow Connector 5">
            <a:extLst>
              <a:ext uri="{FF2B5EF4-FFF2-40B4-BE49-F238E27FC236}">
                <a16:creationId xmlns:a16="http://schemas.microsoft.com/office/drawing/2014/main" id="{33D33495-2DAE-4C0D-AD9E-5B980633061C}"/>
              </a:ext>
            </a:extLst>
          </p:cNvPr>
          <p:cNvCxnSpPr>
            <a:cxnSpLocks/>
          </p:cNvCxnSpPr>
          <p:nvPr/>
        </p:nvCxnSpPr>
        <p:spPr>
          <a:xfrm flipH="1" flipV="1">
            <a:off x="8037626" y="5590234"/>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6D24E32E-2C3E-49F8-ABE7-DD229189EE9D}"/>
              </a:ext>
            </a:extLst>
          </p:cNvPr>
          <p:cNvSpPr txBox="1"/>
          <p:nvPr/>
        </p:nvSpPr>
        <p:spPr>
          <a:xfrm>
            <a:off x="9862548" y="2561762"/>
            <a:ext cx="1796051" cy="830997"/>
          </a:xfrm>
          <a:prstGeom prst="rect">
            <a:avLst/>
          </a:prstGeom>
          <a:noFill/>
          <a:ln w="38100">
            <a:solidFill>
              <a:srgbClr val="0070C0"/>
            </a:solidFill>
          </a:ln>
        </p:spPr>
        <p:txBody>
          <a:bodyPr wrap="square" rtlCol="0">
            <a:spAutoFit/>
          </a:bodyPr>
          <a:lstStyle/>
          <a:p>
            <a:r>
              <a:rPr lang="en-US" sz="2400" b="1" dirty="0">
                <a:solidFill>
                  <a:srgbClr val="0070C0"/>
                </a:solidFill>
              </a:rPr>
              <a:t>i.e., not just semantics</a:t>
            </a:r>
          </a:p>
        </p:txBody>
      </p:sp>
      <p:cxnSp>
        <p:nvCxnSpPr>
          <p:cNvPr id="8" name="Straight Arrow Connector 7">
            <a:extLst>
              <a:ext uri="{FF2B5EF4-FFF2-40B4-BE49-F238E27FC236}">
                <a16:creationId xmlns:a16="http://schemas.microsoft.com/office/drawing/2014/main" id="{5CB94EB0-3214-41B8-BF31-5AA265BE9A89}"/>
              </a:ext>
            </a:extLst>
          </p:cNvPr>
          <p:cNvCxnSpPr>
            <a:cxnSpLocks/>
          </p:cNvCxnSpPr>
          <p:nvPr/>
        </p:nvCxnSpPr>
        <p:spPr>
          <a:xfrm flipH="1" flipV="1">
            <a:off x="8795127" y="2918302"/>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079764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7F27FE-E386-4FE3-8F8B-6B700073A1D5}"/>
              </a:ext>
            </a:extLst>
          </p:cNvPr>
          <p:cNvSpPr>
            <a:spLocks noGrp="1"/>
          </p:cNvSpPr>
          <p:nvPr>
            <p:ph type="title"/>
          </p:nvPr>
        </p:nvSpPr>
        <p:spPr>
          <a:xfrm>
            <a:off x="802640" y="146685"/>
            <a:ext cx="10515600" cy="1325563"/>
          </a:xfrm>
        </p:spPr>
        <p:txBody>
          <a:bodyPr/>
          <a:lstStyle/>
          <a:p>
            <a:r>
              <a:rPr lang="en-US" dirty="0"/>
              <a:t>Penalty Pricing as a Loyalty “Discount”: Numerical Example</a:t>
            </a:r>
          </a:p>
        </p:txBody>
      </p:sp>
      <p:sp>
        <p:nvSpPr>
          <p:cNvPr id="3" name="Content Placeholder 2">
            <a:extLst>
              <a:ext uri="{FF2B5EF4-FFF2-40B4-BE49-F238E27FC236}">
                <a16:creationId xmlns:a16="http://schemas.microsoft.com/office/drawing/2014/main" id="{0DD2C20C-471D-4A30-8CF6-1AAC0A68ADC7}"/>
              </a:ext>
            </a:extLst>
          </p:cNvPr>
          <p:cNvSpPr>
            <a:spLocks noGrp="1"/>
          </p:cNvSpPr>
          <p:nvPr>
            <p:ph idx="1"/>
          </p:nvPr>
        </p:nvSpPr>
        <p:spPr>
          <a:xfrm>
            <a:off x="838200" y="1219200"/>
            <a:ext cx="10515600" cy="5502275"/>
          </a:xfrm>
        </p:spPr>
        <p:txBody>
          <a:bodyPr>
            <a:normAutofit fontScale="92500" lnSpcReduction="10000"/>
          </a:bodyPr>
          <a:lstStyle/>
          <a:p>
            <a:pPr>
              <a:lnSpc>
                <a:spcPct val="120000"/>
              </a:lnSpc>
              <a:spcBef>
                <a:spcPts val="0"/>
              </a:spcBef>
              <a:spcAft>
                <a:spcPts val="600"/>
              </a:spcAft>
            </a:pPr>
            <a:r>
              <a:rPr lang="en-US" sz="2000" u="sng" dirty="0"/>
              <a:t>Facts</a:t>
            </a:r>
          </a:p>
          <a:p>
            <a:pPr lvl="1">
              <a:lnSpc>
                <a:spcPct val="120000"/>
              </a:lnSpc>
              <a:spcBef>
                <a:spcPts val="0"/>
              </a:spcBef>
              <a:spcAft>
                <a:spcPts val="600"/>
              </a:spcAft>
            </a:pPr>
            <a:r>
              <a:rPr lang="en-US" sz="2000" dirty="0"/>
              <a:t>Initial monopoly price Pm = $100</a:t>
            </a:r>
          </a:p>
          <a:p>
            <a:pPr lvl="1">
              <a:lnSpc>
                <a:spcPct val="120000"/>
              </a:lnSpc>
              <a:spcBef>
                <a:spcPts val="0"/>
              </a:spcBef>
              <a:spcAft>
                <a:spcPts val="600"/>
              </a:spcAft>
            </a:pPr>
            <a:r>
              <a:rPr lang="en-US" sz="2000" dirty="0"/>
              <a:t>Monopolist sets </a:t>
            </a:r>
            <a:r>
              <a:rPr lang="en-US" sz="2000" dirty="0">
                <a:solidFill>
                  <a:srgbClr val="C00000"/>
                </a:solidFill>
              </a:rPr>
              <a:t>“exclusive price” = monopoly price </a:t>
            </a:r>
            <a:r>
              <a:rPr lang="en-US" sz="2000" dirty="0">
                <a:solidFill>
                  <a:srgbClr val="0070C0"/>
                </a:solidFill>
              </a:rPr>
              <a:t>(e.g., Px = Pm = $100)</a:t>
            </a:r>
          </a:p>
          <a:p>
            <a:pPr lvl="1">
              <a:lnSpc>
                <a:spcPct val="120000"/>
              </a:lnSpc>
              <a:spcBef>
                <a:spcPts val="0"/>
              </a:spcBef>
              <a:spcAft>
                <a:spcPts val="600"/>
              </a:spcAft>
            </a:pPr>
            <a:r>
              <a:rPr lang="en-US" sz="2000" dirty="0"/>
              <a:t>Monopolist sets </a:t>
            </a:r>
            <a:r>
              <a:rPr lang="en-US" sz="2000" dirty="0">
                <a:solidFill>
                  <a:srgbClr val="C00000"/>
                </a:solidFill>
              </a:rPr>
              <a:t>“non-exclusive price” &gt; &gt; monopoly price </a:t>
            </a:r>
            <a:r>
              <a:rPr lang="en-US" sz="2000" b="1" dirty="0">
                <a:solidFill>
                  <a:srgbClr val="0070C0"/>
                </a:solidFill>
                <a:highlight>
                  <a:srgbClr val="00FF00"/>
                </a:highlight>
              </a:rPr>
              <a:t>(e.g., </a:t>
            </a:r>
            <a:r>
              <a:rPr lang="en-US" sz="2000" b="1" dirty="0" err="1">
                <a:solidFill>
                  <a:srgbClr val="0070C0"/>
                </a:solidFill>
                <a:highlight>
                  <a:srgbClr val="00FF00"/>
                </a:highlight>
              </a:rPr>
              <a:t>Pnx</a:t>
            </a:r>
            <a:r>
              <a:rPr lang="en-US" sz="2000" b="1" dirty="0">
                <a:solidFill>
                  <a:srgbClr val="0070C0"/>
                </a:solidFill>
                <a:highlight>
                  <a:srgbClr val="00FF00"/>
                </a:highlight>
              </a:rPr>
              <a:t> = $130)</a:t>
            </a:r>
          </a:p>
          <a:p>
            <a:pPr lvl="1">
              <a:lnSpc>
                <a:spcPct val="120000"/>
              </a:lnSpc>
              <a:spcBef>
                <a:spcPts val="0"/>
              </a:spcBef>
              <a:spcAft>
                <a:spcPts val="600"/>
              </a:spcAft>
            </a:pPr>
            <a:r>
              <a:rPr lang="en-US" sz="2000" dirty="0"/>
              <a:t>Entrant’s price = $71 (entrant’s marginal costs = $70.50)</a:t>
            </a:r>
          </a:p>
          <a:p>
            <a:pPr>
              <a:lnSpc>
                <a:spcPct val="120000"/>
              </a:lnSpc>
              <a:spcBef>
                <a:spcPts val="0"/>
              </a:spcBef>
              <a:spcAft>
                <a:spcPts val="600"/>
              </a:spcAft>
            </a:pPr>
            <a:r>
              <a:rPr lang="en-US" sz="2000" u="sng" dirty="0"/>
              <a:t>Analysis </a:t>
            </a:r>
          </a:p>
          <a:p>
            <a:pPr lvl="1">
              <a:lnSpc>
                <a:spcPct val="120000"/>
              </a:lnSpc>
              <a:spcBef>
                <a:spcPts val="0"/>
              </a:spcBef>
              <a:spcAft>
                <a:spcPts val="600"/>
              </a:spcAft>
            </a:pPr>
            <a:r>
              <a:rPr lang="en-US" sz="2000" dirty="0">
                <a:solidFill>
                  <a:srgbClr val="C00000"/>
                </a:solidFill>
              </a:rPr>
              <a:t>Pessimistic and risk-averse buyers incentivized to buy exclusively from monopolist</a:t>
            </a:r>
          </a:p>
          <a:p>
            <a:pPr lvl="2">
              <a:lnSpc>
                <a:spcPct val="120000"/>
              </a:lnSpc>
              <a:spcBef>
                <a:spcPts val="0"/>
              </a:spcBef>
              <a:spcAft>
                <a:spcPts val="600"/>
              </a:spcAft>
            </a:pPr>
            <a:r>
              <a:rPr lang="en-US" sz="1900" b="1" dirty="0">
                <a:solidFill>
                  <a:srgbClr val="0070C0"/>
                </a:solidFill>
                <a:highlight>
                  <a:srgbClr val="FFFF00"/>
                </a:highlight>
              </a:rPr>
              <a:t>If expect entrant to succeed with 40% probability, then expected price from </a:t>
            </a:r>
            <a:br>
              <a:rPr lang="en-US" sz="1900" b="1" dirty="0">
                <a:solidFill>
                  <a:srgbClr val="0070C0"/>
                </a:solidFill>
                <a:highlight>
                  <a:srgbClr val="FFFF00"/>
                </a:highlight>
              </a:rPr>
            </a:br>
            <a:r>
              <a:rPr lang="en-US" sz="1900" b="1" dirty="0">
                <a:solidFill>
                  <a:srgbClr val="0070C0"/>
                </a:solidFill>
                <a:highlight>
                  <a:srgbClr val="FFFF00"/>
                </a:highlight>
              </a:rPr>
              <a:t>non-loyalty is </a:t>
            </a:r>
            <a:r>
              <a:rPr lang="en-US" sz="1900" b="1" dirty="0" err="1">
                <a:solidFill>
                  <a:srgbClr val="0070C0"/>
                </a:solidFill>
                <a:highlight>
                  <a:srgbClr val="00FF00"/>
                </a:highlight>
              </a:rPr>
              <a:t>Expt</a:t>
            </a:r>
            <a:r>
              <a:rPr lang="en-US" sz="1900" b="1" dirty="0">
                <a:solidFill>
                  <a:srgbClr val="0070C0"/>
                </a:solidFill>
                <a:highlight>
                  <a:srgbClr val="00FF00"/>
                </a:highlight>
              </a:rPr>
              <a:t> Price = 40% x $71 + 60% x $130 = $106</a:t>
            </a:r>
          </a:p>
          <a:p>
            <a:pPr lvl="2">
              <a:lnSpc>
                <a:spcPct val="120000"/>
              </a:lnSpc>
              <a:spcBef>
                <a:spcPts val="0"/>
              </a:spcBef>
              <a:spcAft>
                <a:spcPts val="600"/>
              </a:spcAft>
            </a:pPr>
            <a:r>
              <a:rPr lang="en-US" sz="1900" b="1" dirty="0" err="1">
                <a:solidFill>
                  <a:srgbClr val="0070C0"/>
                </a:solidFill>
                <a:highlight>
                  <a:srgbClr val="FFFF00"/>
                </a:highlight>
              </a:rPr>
              <a:t>Expt</a:t>
            </a:r>
            <a:r>
              <a:rPr lang="en-US" sz="1900" b="1" dirty="0">
                <a:solidFill>
                  <a:srgbClr val="0070C0"/>
                </a:solidFill>
                <a:highlight>
                  <a:srgbClr val="FFFF00"/>
                </a:highlight>
              </a:rPr>
              <a:t> Price &gt;  Pm  (i.e., $106 &gt; $100)</a:t>
            </a:r>
            <a:endParaRPr lang="en-US" sz="1800" b="1" dirty="0">
              <a:solidFill>
                <a:srgbClr val="0070C0"/>
              </a:solidFill>
              <a:highlight>
                <a:srgbClr val="FFFF00"/>
              </a:highlight>
            </a:endParaRPr>
          </a:p>
          <a:p>
            <a:pPr lvl="1">
              <a:lnSpc>
                <a:spcPct val="120000"/>
              </a:lnSpc>
              <a:spcBef>
                <a:spcPts val="0"/>
              </a:spcBef>
              <a:spcAft>
                <a:spcPts val="600"/>
              </a:spcAft>
            </a:pPr>
            <a:r>
              <a:rPr lang="en-US" sz="2000" dirty="0">
                <a:solidFill>
                  <a:srgbClr val="C00000"/>
                </a:solidFill>
              </a:rPr>
              <a:t>Entrant output falls below MVS and entrant exits (or fails to enter)</a:t>
            </a:r>
          </a:p>
          <a:p>
            <a:pPr>
              <a:lnSpc>
                <a:spcPct val="120000"/>
              </a:lnSpc>
              <a:spcBef>
                <a:spcPts val="0"/>
              </a:spcBef>
              <a:spcAft>
                <a:spcPts val="600"/>
              </a:spcAft>
            </a:pPr>
            <a:r>
              <a:rPr lang="en-US" sz="2000" u="sng" dirty="0"/>
              <a:t>Conclusion </a:t>
            </a:r>
          </a:p>
          <a:p>
            <a:pPr lvl="1">
              <a:lnSpc>
                <a:spcPct val="120000"/>
              </a:lnSpc>
              <a:spcBef>
                <a:spcPts val="0"/>
              </a:spcBef>
              <a:spcAft>
                <a:spcPts val="600"/>
              </a:spcAft>
            </a:pPr>
            <a:r>
              <a:rPr lang="en-US" sz="2000" b="1" dirty="0">
                <a:solidFill>
                  <a:srgbClr val="C00000"/>
                </a:solidFill>
                <a:highlight>
                  <a:srgbClr val="FFFF00"/>
                </a:highlight>
              </a:rPr>
              <a:t>Monopoly retained, with no price reduction </a:t>
            </a:r>
          </a:p>
          <a:p>
            <a:pPr lvl="1">
              <a:lnSpc>
                <a:spcPct val="120000"/>
              </a:lnSpc>
              <a:spcBef>
                <a:spcPts val="0"/>
              </a:spcBef>
              <a:spcAft>
                <a:spcPts val="600"/>
              </a:spcAft>
            </a:pPr>
            <a:r>
              <a:rPr lang="en-US" sz="2000" dirty="0"/>
              <a:t>Pre-entry price = Exclusive price = $100</a:t>
            </a:r>
          </a:p>
          <a:p>
            <a:endParaRPr lang="en-US" sz="1050" dirty="0"/>
          </a:p>
        </p:txBody>
      </p:sp>
      <p:sp>
        <p:nvSpPr>
          <p:cNvPr id="4" name="Slide Number Placeholder 3">
            <a:extLst>
              <a:ext uri="{FF2B5EF4-FFF2-40B4-BE49-F238E27FC236}">
                <a16:creationId xmlns:a16="http://schemas.microsoft.com/office/drawing/2014/main" id="{4F9694A3-D6FA-414D-BAF2-8895048D402D}"/>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16</a:t>
            </a:fld>
            <a:endParaRPr lang="en-US">
              <a:solidFill>
                <a:srgbClr val="000000"/>
              </a:solidFill>
            </a:endParaRPr>
          </a:p>
        </p:txBody>
      </p:sp>
    </p:spTree>
    <p:extLst>
      <p:ext uri="{BB962C8B-B14F-4D97-AF65-F5344CB8AC3E}">
        <p14:creationId xmlns:p14="http://schemas.microsoft.com/office/powerpoint/2010/main" val="427643151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76D8F7-E93B-4F84-BFD6-BC2042AC057E}"/>
              </a:ext>
            </a:extLst>
          </p:cNvPr>
          <p:cNvSpPr>
            <a:spLocks noGrp="1"/>
          </p:cNvSpPr>
          <p:nvPr>
            <p:ph type="title"/>
          </p:nvPr>
        </p:nvSpPr>
        <p:spPr>
          <a:xfrm>
            <a:off x="457200" y="36923"/>
            <a:ext cx="11734800" cy="1325563"/>
          </a:xfrm>
        </p:spPr>
        <p:txBody>
          <a:bodyPr>
            <a:normAutofit/>
          </a:bodyPr>
          <a:lstStyle/>
          <a:p>
            <a:r>
              <a:rPr lang="en-US" dirty="0"/>
              <a:t>Consumers Would Benefit if </a:t>
            </a:r>
            <a:r>
              <a:rPr lang="en-US" sz="3200" dirty="0"/>
              <a:t>Loyalty Discounts Were Prohibited?  </a:t>
            </a:r>
          </a:p>
        </p:txBody>
      </p:sp>
      <p:sp>
        <p:nvSpPr>
          <p:cNvPr id="3" name="Content Placeholder 2">
            <a:extLst>
              <a:ext uri="{FF2B5EF4-FFF2-40B4-BE49-F238E27FC236}">
                <a16:creationId xmlns:a16="http://schemas.microsoft.com/office/drawing/2014/main" id="{400FAF8A-0EA0-4158-8322-15C779E09413}"/>
              </a:ext>
            </a:extLst>
          </p:cNvPr>
          <p:cNvSpPr>
            <a:spLocks noGrp="1"/>
          </p:cNvSpPr>
          <p:nvPr>
            <p:ph idx="1"/>
          </p:nvPr>
        </p:nvSpPr>
        <p:spPr>
          <a:xfrm>
            <a:off x="849330" y="1306718"/>
            <a:ext cx="8751870" cy="5105400"/>
          </a:xfrm>
        </p:spPr>
        <p:txBody>
          <a:bodyPr>
            <a:normAutofit/>
          </a:bodyPr>
          <a:lstStyle/>
          <a:p>
            <a:r>
              <a:rPr lang="en-US" sz="2400" dirty="0"/>
              <a:t>If loyalty discount prohibited, entry might succeed, or monopolist might need to truly reduce price in response to entry </a:t>
            </a:r>
            <a:r>
              <a:rPr lang="en-US" sz="2400" i="1" dirty="0"/>
              <a:t>(or potential entry)</a:t>
            </a:r>
          </a:p>
          <a:p>
            <a:r>
              <a:rPr lang="en-US" sz="2400" b="1" u="sng" dirty="0">
                <a:solidFill>
                  <a:srgbClr val="C00000"/>
                </a:solidFill>
              </a:rPr>
              <a:t>Example: Suppose entrant price = $71 (entrant cost = $70.50)</a:t>
            </a:r>
          </a:p>
          <a:p>
            <a:r>
              <a:rPr lang="en-US" sz="2400" i="1" dirty="0"/>
              <a:t>Two choices for monopolist </a:t>
            </a:r>
          </a:p>
          <a:p>
            <a:pPr lvl="1"/>
            <a:r>
              <a:rPr lang="en-US" sz="2100" dirty="0"/>
              <a:t>(a) Continue $100 price and cede 30 units to entrant.  </a:t>
            </a:r>
          </a:p>
          <a:p>
            <a:pPr lvl="1"/>
            <a:r>
              <a:rPr lang="en-US" sz="2100" dirty="0"/>
              <a:t>(b) Set “limit price” = $70 (i.e., slight below entrant’s costs) </a:t>
            </a:r>
            <a:br>
              <a:rPr lang="en-US" sz="2100" dirty="0"/>
            </a:br>
            <a:r>
              <a:rPr lang="en-US" sz="2100" dirty="0"/>
              <a:t>and sell 100 units.</a:t>
            </a:r>
          </a:p>
          <a:p>
            <a:pPr lvl="1"/>
            <a:r>
              <a:rPr lang="en-US" sz="2100" dirty="0"/>
              <a:t>Best response depends on monopolist’s costs.</a:t>
            </a:r>
          </a:p>
          <a:p>
            <a:r>
              <a:rPr lang="en-US" sz="2400" b="1" dirty="0">
                <a:solidFill>
                  <a:srgbClr val="C00000"/>
                </a:solidFill>
              </a:rPr>
              <a:t>Either way, consumers benefit from entry (or entry threat)</a:t>
            </a:r>
            <a:endParaRPr lang="en-US" sz="2400" dirty="0"/>
          </a:p>
          <a:p>
            <a:pPr lvl="1"/>
            <a:r>
              <a:rPr lang="en-US" sz="2100" dirty="0"/>
              <a:t>Actual entry succeeds: Lower price on </a:t>
            </a:r>
            <a:r>
              <a:rPr lang="en-US" sz="2100" i="1" dirty="0"/>
              <a:t>contestable units</a:t>
            </a:r>
          </a:p>
          <a:p>
            <a:pPr lvl="1"/>
            <a:r>
              <a:rPr lang="en-US" sz="2100" dirty="0"/>
              <a:t>Entry deterred: But deterrence leads to lower price on </a:t>
            </a:r>
            <a:r>
              <a:rPr lang="en-US" sz="2100" i="1" dirty="0"/>
              <a:t>all units </a:t>
            </a:r>
            <a:r>
              <a:rPr lang="en-US" sz="2100" dirty="0"/>
              <a:t>(</a:t>
            </a:r>
            <a:r>
              <a:rPr lang="en-US" sz="2100" i="1" dirty="0"/>
              <a:t>non-contestable </a:t>
            </a:r>
            <a:r>
              <a:rPr lang="en-US" sz="2100" dirty="0"/>
              <a:t>plus </a:t>
            </a:r>
            <a:r>
              <a:rPr lang="en-US" sz="2100" i="1" dirty="0"/>
              <a:t>contestable </a:t>
            </a:r>
            <a:r>
              <a:rPr lang="en-US" sz="2100" dirty="0"/>
              <a:t>units)</a:t>
            </a:r>
          </a:p>
          <a:p>
            <a:pPr lvl="1"/>
            <a:endParaRPr lang="en-US" sz="2100" b="1" dirty="0"/>
          </a:p>
          <a:p>
            <a:pPr lvl="1"/>
            <a:endParaRPr lang="en-US" sz="2100" dirty="0"/>
          </a:p>
          <a:p>
            <a:pPr marL="457200" lvl="1" indent="0">
              <a:buNone/>
            </a:pPr>
            <a:endParaRPr lang="en-US" dirty="0"/>
          </a:p>
        </p:txBody>
      </p:sp>
      <p:sp>
        <p:nvSpPr>
          <p:cNvPr id="4" name="Slide Number Placeholder 3">
            <a:extLst>
              <a:ext uri="{FF2B5EF4-FFF2-40B4-BE49-F238E27FC236}">
                <a16:creationId xmlns:a16="http://schemas.microsoft.com/office/drawing/2014/main" id="{1F5DD0C5-8B1D-4895-8BD9-ED98E830EE21}"/>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17</a:t>
            </a:fld>
            <a:endParaRPr lang="en-US" dirty="0">
              <a:solidFill>
                <a:srgbClr val="000000"/>
              </a:solidFill>
            </a:endParaRPr>
          </a:p>
        </p:txBody>
      </p:sp>
      <p:sp>
        <p:nvSpPr>
          <p:cNvPr id="8" name="TextBox 7">
            <a:extLst>
              <a:ext uri="{FF2B5EF4-FFF2-40B4-BE49-F238E27FC236}">
                <a16:creationId xmlns:a16="http://schemas.microsoft.com/office/drawing/2014/main" id="{1822C178-4EF6-4E5C-9779-C0BFCE3AC610}"/>
              </a:ext>
            </a:extLst>
          </p:cNvPr>
          <p:cNvSpPr txBox="1"/>
          <p:nvPr/>
        </p:nvSpPr>
        <p:spPr>
          <a:xfrm>
            <a:off x="9423400" y="3471947"/>
            <a:ext cx="2057400" cy="1323439"/>
          </a:xfrm>
          <a:prstGeom prst="rect">
            <a:avLst/>
          </a:prstGeom>
          <a:noFill/>
          <a:ln w="38100">
            <a:solidFill>
              <a:srgbClr val="0070C0"/>
            </a:solidFill>
          </a:ln>
        </p:spPr>
        <p:txBody>
          <a:bodyPr wrap="square" rtlCol="0">
            <a:spAutoFit/>
          </a:bodyPr>
          <a:lstStyle/>
          <a:p>
            <a:r>
              <a:rPr lang="en-US" sz="2000" b="1" dirty="0">
                <a:solidFill>
                  <a:srgbClr val="0070C0"/>
                </a:solidFill>
              </a:rPr>
              <a:t>If differentiated products, monopolist may price in-between</a:t>
            </a:r>
          </a:p>
        </p:txBody>
      </p:sp>
      <p:cxnSp>
        <p:nvCxnSpPr>
          <p:cNvPr id="9" name="Straight Arrow Connector 8">
            <a:extLst>
              <a:ext uri="{FF2B5EF4-FFF2-40B4-BE49-F238E27FC236}">
                <a16:creationId xmlns:a16="http://schemas.microsoft.com/office/drawing/2014/main" id="{32B5911D-9461-464F-9883-DD4206DB6183}"/>
              </a:ext>
            </a:extLst>
          </p:cNvPr>
          <p:cNvCxnSpPr>
            <a:cxnSpLocks/>
          </p:cNvCxnSpPr>
          <p:nvPr/>
        </p:nvCxnSpPr>
        <p:spPr>
          <a:xfrm flipH="1" flipV="1">
            <a:off x="8163681" y="4026675"/>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330398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 </a:t>
            </a:r>
          </a:p>
        </p:txBody>
      </p:sp>
      <p:sp>
        <p:nvSpPr>
          <p:cNvPr id="3" name="Subtitle 2"/>
          <p:cNvSpPr>
            <a:spLocks noGrp="1"/>
          </p:cNvSpPr>
          <p:nvPr>
            <p:ph type="subTitle" idx="1"/>
          </p:nvPr>
        </p:nvSpPr>
        <p:spPr>
          <a:xfrm>
            <a:off x="2209800" y="3505200"/>
            <a:ext cx="7010400" cy="1752600"/>
          </a:xfrm>
        </p:spPr>
        <p:txBody>
          <a:bodyPr/>
          <a:lstStyle/>
          <a:p>
            <a:r>
              <a:rPr lang="en-US" dirty="0">
                <a:solidFill>
                  <a:schemeClr val="tx1"/>
                </a:solidFill>
              </a:rPr>
              <a:t>Analysis of Errors From Using </a:t>
            </a:r>
            <a:br>
              <a:rPr lang="en-US" dirty="0">
                <a:solidFill>
                  <a:schemeClr val="tx1"/>
                </a:solidFill>
              </a:rPr>
            </a:br>
            <a:r>
              <a:rPr lang="en-US" dirty="0">
                <a:solidFill>
                  <a:schemeClr val="tx1"/>
                </a:solidFill>
              </a:rPr>
              <a:t>Price-Cost Tests for Evaluating CPPs:</a:t>
            </a:r>
          </a:p>
          <a:p>
            <a:r>
              <a:rPr lang="en-US" dirty="0"/>
              <a:t>Even Incremental PCT Leads to Errors </a:t>
            </a:r>
            <a:endParaRPr lang="en-US" dirty="0">
              <a:solidFill>
                <a:schemeClr val="tx1"/>
              </a:solidFill>
            </a:endParaRPr>
          </a:p>
          <a:p>
            <a:endParaRPr lang="en-US" dirty="0">
              <a:solidFill>
                <a:schemeClr val="tx1"/>
              </a:solidFill>
            </a:endParaRPr>
          </a:p>
        </p:txBody>
      </p:sp>
      <p:sp>
        <p:nvSpPr>
          <p:cNvPr id="4" name="Slide Number Placeholder 3"/>
          <p:cNvSpPr>
            <a:spLocks noGrp="1"/>
          </p:cNvSpPr>
          <p:nvPr>
            <p:ph type="sldNum" sz="quarter" idx="12"/>
          </p:nvPr>
        </p:nvSpPr>
        <p:spPr/>
        <p:txBody>
          <a:bodyPr/>
          <a:lstStyle/>
          <a:p>
            <a:pPr>
              <a:defRPr/>
            </a:pPr>
            <a:fld id="{C0FBD287-9FEA-4EE6-848C-8AF69ECC1F34}" type="slidenum">
              <a:rPr lang="en-US" smtClean="0">
                <a:solidFill>
                  <a:srgbClr val="000000"/>
                </a:solidFill>
              </a:rPr>
              <a:pPr>
                <a:defRPr/>
              </a:pPr>
              <a:t>18</a:t>
            </a:fld>
            <a:endParaRPr lang="en-US">
              <a:solidFill>
                <a:srgbClr val="000000"/>
              </a:solidFill>
            </a:endParaRPr>
          </a:p>
        </p:txBody>
      </p:sp>
    </p:spTree>
    <p:extLst>
      <p:ext uri="{BB962C8B-B14F-4D97-AF65-F5344CB8AC3E}">
        <p14:creationId xmlns:p14="http://schemas.microsoft.com/office/powerpoint/2010/main" val="383632192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latin typeface="Times New Roman" panose="02020603050405020304" pitchFamily="18" charset="0"/>
                <a:cs typeface="Times New Roman" panose="02020603050405020304" pitchFamily="18" charset="0"/>
              </a:rPr>
              <a:t>#1 – Measurement Errors in Applying </a:t>
            </a:r>
            <a:r>
              <a:rPr lang="en-US" dirty="0" err="1">
                <a:latin typeface="Times New Roman" panose="02020603050405020304" pitchFamily="18" charset="0"/>
                <a:cs typeface="Times New Roman" panose="02020603050405020304" pitchFamily="18" charset="0"/>
              </a:rPr>
              <a:t>IPCT</a:t>
            </a:r>
            <a:endParaRPr lang="en-US" sz="32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p:txBody>
          <a:bodyPr>
            <a:normAutofit/>
          </a:bodyPr>
          <a:lstStyle/>
          <a:p>
            <a:pPr marL="0" indent="0">
              <a:lnSpc>
                <a:spcPct val="110000"/>
              </a:lnSpc>
              <a:spcAft>
                <a:spcPts val="400"/>
              </a:spcAft>
              <a:buNone/>
            </a:pPr>
            <a:r>
              <a:rPr lang="en-US" sz="2000" dirty="0">
                <a:solidFill>
                  <a:srgbClr val="C00000"/>
                </a:solidFill>
                <a:latin typeface="Times New Roman" panose="02020603050405020304" pitchFamily="18" charset="0"/>
                <a:cs typeface="Times New Roman" panose="02020603050405020304" pitchFamily="18" charset="0"/>
              </a:rPr>
              <a:t>Test</a:t>
            </a:r>
            <a:r>
              <a:rPr lang="en-US" sz="2000" i="1" dirty="0">
                <a:solidFill>
                  <a:srgbClr val="C00000"/>
                </a:solidFill>
                <a:latin typeface="Times New Roman" panose="02020603050405020304" pitchFamily="18" charset="0"/>
                <a:cs typeface="Times New Roman" panose="02020603050405020304" pitchFamily="18" charset="0"/>
              </a:rPr>
              <a:t> </a:t>
            </a:r>
            <a:r>
              <a:rPr lang="en-US" sz="2000" dirty="0">
                <a:solidFill>
                  <a:srgbClr val="C00000"/>
                </a:solidFill>
                <a:latin typeface="Times New Roman" panose="02020603050405020304" pitchFamily="18" charset="0"/>
                <a:cs typeface="Times New Roman" panose="02020603050405020304" pitchFamily="18" charset="0"/>
              </a:rPr>
              <a:t>is not “administratively efficient”</a:t>
            </a:r>
          </a:p>
          <a:p>
            <a:pPr lvl="1">
              <a:lnSpc>
                <a:spcPct val="110000"/>
              </a:lnSpc>
              <a:spcAft>
                <a:spcPts val="400"/>
              </a:spcAft>
            </a:pPr>
            <a:r>
              <a:rPr lang="en-US" sz="2000" dirty="0">
                <a:latin typeface="Times New Roman" panose="02020603050405020304" pitchFamily="18" charset="0"/>
                <a:cs typeface="Times New Roman" panose="02020603050405020304" pitchFamily="18" charset="0"/>
              </a:rPr>
              <a:t>Difficult to properly measure and evaluate price vs costs</a:t>
            </a:r>
          </a:p>
          <a:p>
            <a:pPr lvl="1">
              <a:lnSpc>
                <a:spcPct val="110000"/>
              </a:lnSpc>
              <a:spcAft>
                <a:spcPts val="400"/>
              </a:spcAft>
            </a:pPr>
            <a:r>
              <a:rPr lang="en-US" sz="2000" dirty="0">
                <a:latin typeface="Times New Roman" panose="02020603050405020304" pitchFamily="18" charset="0"/>
                <a:cs typeface="Times New Roman" panose="02020603050405020304" pitchFamily="18" charset="0"/>
              </a:rPr>
              <a:t>Incremental price varies for different buyer purchase levels</a:t>
            </a:r>
          </a:p>
          <a:p>
            <a:pPr lvl="1">
              <a:lnSpc>
                <a:spcPct val="110000"/>
              </a:lnSpc>
              <a:spcAft>
                <a:spcPts val="400"/>
              </a:spcAft>
            </a:pPr>
            <a:r>
              <a:rPr lang="en-US" sz="2000" dirty="0">
                <a:latin typeface="Times New Roman" panose="02020603050405020304" pitchFamily="18" charset="0"/>
                <a:cs typeface="Times New Roman" panose="02020603050405020304" pitchFamily="18" charset="0"/>
              </a:rPr>
              <a:t>Determining sales volume that would occur “but-for” the condition is contentious and inevitably imperfect</a:t>
            </a:r>
          </a:p>
          <a:p>
            <a:pPr lvl="1">
              <a:lnSpc>
                <a:spcPct val="110000"/>
              </a:lnSpc>
              <a:spcAft>
                <a:spcPts val="400"/>
              </a:spcAft>
            </a:pPr>
            <a:r>
              <a:rPr lang="en-US" sz="2000" dirty="0">
                <a:solidFill>
                  <a:srgbClr val="C00000"/>
                </a:solidFill>
                <a:latin typeface="Times New Roman" panose="02020603050405020304" pitchFamily="18" charset="0"/>
                <a:cs typeface="Times New Roman" panose="02020603050405020304" pitchFamily="18" charset="0"/>
              </a:rPr>
              <a:t>Differential but-for sales volume for each customer means test differs for each customer</a:t>
            </a:r>
          </a:p>
          <a:p>
            <a:pPr>
              <a:lnSpc>
                <a:spcPct val="110000"/>
              </a:lnSpc>
              <a:spcAft>
                <a:spcPts val="400"/>
              </a:spcAft>
            </a:pPr>
            <a:r>
              <a:rPr lang="en-US" sz="2400" dirty="0">
                <a:solidFill>
                  <a:srgbClr val="C00000"/>
                </a:solidFill>
                <a:latin typeface="Times New Roman" panose="02020603050405020304" pitchFamily="18" charset="0"/>
                <a:cs typeface="Times New Roman" panose="02020603050405020304" pitchFamily="18" charset="0"/>
              </a:rPr>
              <a:t>These problems can lead to false positives or false negatives</a:t>
            </a:r>
          </a:p>
          <a:p>
            <a:pPr marL="0" indent="0">
              <a:lnSpc>
                <a:spcPct val="110000"/>
              </a:lnSpc>
              <a:spcAft>
                <a:spcPts val="400"/>
              </a:spcAft>
              <a:buNone/>
            </a:pP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marL="205740" lvl="1" indent="0">
              <a:lnSpc>
                <a:spcPct val="110000"/>
              </a:lnSpc>
              <a:spcAft>
                <a:spcPts val="400"/>
              </a:spcAft>
              <a:buNone/>
            </a:pPr>
            <a:endParaRPr lang="en-US" sz="1400"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19</a:t>
            </a:fld>
            <a:endParaRPr lang="en-US">
              <a:solidFill>
                <a:srgbClr val="000000"/>
              </a:solidFill>
            </a:endParaRPr>
          </a:p>
        </p:txBody>
      </p:sp>
    </p:spTree>
    <p:extLst>
      <p:ext uri="{BB962C8B-B14F-4D97-AF65-F5344CB8AC3E}">
        <p14:creationId xmlns:p14="http://schemas.microsoft.com/office/powerpoint/2010/main" val="29164680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843D78-FE8F-4D92-B6AF-8CD9161632D9}"/>
              </a:ext>
            </a:extLst>
          </p:cNvPr>
          <p:cNvSpPr>
            <a:spLocks noGrp="1"/>
          </p:cNvSpPr>
          <p:nvPr>
            <p:ph type="title"/>
          </p:nvPr>
        </p:nvSpPr>
        <p:spPr>
          <a:xfrm>
            <a:off x="1600200" y="-68959"/>
            <a:ext cx="9067800" cy="1325563"/>
          </a:xfrm>
        </p:spPr>
        <p:txBody>
          <a:bodyPr>
            <a:normAutofit/>
          </a:bodyPr>
          <a:lstStyle/>
          <a:p>
            <a:r>
              <a:rPr lang="en-US" sz="3200" dirty="0"/>
              <a:t>“Conditional” Pricing Practices (CPPs): Introduction</a:t>
            </a:r>
          </a:p>
        </p:txBody>
      </p:sp>
      <p:sp>
        <p:nvSpPr>
          <p:cNvPr id="3" name="Content Placeholder 2">
            <a:extLst>
              <a:ext uri="{FF2B5EF4-FFF2-40B4-BE49-F238E27FC236}">
                <a16:creationId xmlns:a16="http://schemas.microsoft.com/office/drawing/2014/main" id="{3DD908F2-51F8-4BB8-A077-1A06088D8C85}"/>
              </a:ext>
            </a:extLst>
          </p:cNvPr>
          <p:cNvSpPr>
            <a:spLocks noGrp="1"/>
          </p:cNvSpPr>
          <p:nvPr>
            <p:ph idx="1"/>
          </p:nvPr>
        </p:nvSpPr>
        <p:spPr>
          <a:xfrm>
            <a:off x="78220" y="989744"/>
            <a:ext cx="7802073" cy="5867400"/>
          </a:xfrm>
        </p:spPr>
        <p:txBody>
          <a:bodyPr>
            <a:normAutofit/>
          </a:bodyPr>
          <a:lstStyle/>
          <a:p>
            <a:r>
              <a:rPr lang="en-US" sz="2400" dirty="0"/>
              <a:t>We have discussed ED and Tying, when those were </a:t>
            </a:r>
            <a:r>
              <a:rPr lang="en-US" sz="2400" i="1" dirty="0">
                <a:solidFill>
                  <a:srgbClr val="C00000"/>
                </a:solidFill>
              </a:rPr>
              <a:t>requirements </a:t>
            </a:r>
            <a:r>
              <a:rPr lang="en-US" sz="2400" dirty="0"/>
              <a:t>set by seller. What if they are </a:t>
            </a:r>
            <a:r>
              <a:rPr lang="en-US" sz="2400" i="1" dirty="0">
                <a:solidFill>
                  <a:srgbClr val="C00000"/>
                </a:solidFill>
              </a:rPr>
              <a:t>voluntary?</a:t>
            </a:r>
            <a:r>
              <a:rPr lang="en-US" sz="2400" dirty="0"/>
              <a:t>  </a:t>
            </a:r>
          </a:p>
          <a:p>
            <a:r>
              <a:rPr lang="en-US" sz="2400" dirty="0"/>
              <a:t>What if seller offers buyer a </a:t>
            </a:r>
            <a:r>
              <a:rPr lang="en-US" sz="2400" i="1" dirty="0">
                <a:solidFill>
                  <a:srgbClr val="C00000"/>
                </a:solidFill>
              </a:rPr>
              <a:t>cash payment </a:t>
            </a:r>
            <a:r>
              <a:rPr lang="en-US" sz="2400" dirty="0"/>
              <a:t>or </a:t>
            </a:r>
            <a:r>
              <a:rPr lang="en-US" sz="2400" dirty="0">
                <a:solidFill>
                  <a:srgbClr val="C00000"/>
                </a:solidFill>
              </a:rPr>
              <a:t>lower price, </a:t>
            </a:r>
            <a:r>
              <a:rPr lang="en-US" sz="2400" dirty="0"/>
              <a:t>if buyer meets a certain purchase condition…</a:t>
            </a:r>
          </a:p>
          <a:p>
            <a:pPr lvl="1"/>
            <a:r>
              <a:rPr lang="en-US" sz="2000" dirty="0"/>
              <a:t>Exclusivity or near-exclusive share of purchases: </a:t>
            </a:r>
            <a:r>
              <a:rPr lang="en-US" sz="2000" b="1" i="1" dirty="0">
                <a:solidFill>
                  <a:srgbClr val="C00000"/>
                </a:solidFill>
              </a:rPr>
              <a:t>loyalty discount</a:t>
            </a:r>
          </a:p>
          <a:p>
            <a:pPr lvl="1"/>
            <a:r>
              <a:rPr lang="en-US" sz="2000" dirty="0"/>
              <a:t>Buying a bundle of products: </a:t>
            </a:r>
            <a:r>
              <a:rPr lang="en-US" sz="2000" b="1" i="1" dirty="0">
                <a:solidFill>
                  <a:srgbClr val="C00000"/>
                </a:solidFill>
              </a:rPr>
              <a:t>bundled discount</a:t>
            </a:r>
          </a:p>
          <a:p>
            <a:r>
              <a:rPr lang="en-US" sz="2400" dirty="0"/>
              <a:t>How should this type “voluntary” tying or (near-)exclusivity be analyzed?</a:t>
            </a:r>
          </a:p>
          <a:p>
            <a:pPr lvl="1"/>
            <a:r>
              <a:rPr lang="en-US" sz="2000" i="1" dirty="0">
                <a:solidFill>
                  <a:srgbClr val="C00000"/>
                </a:solidFill>
              </a:rPr>
              <a:t>Exclusivity or Tying?</a:t>
            </a:r>
            <a:r>
              <a:rPr lang="en-US" sz="2000" i="1" dirty="0"/>
              <a:t> </a:t>
            </a:r>
            <a:r>
              <a:rPr lang="en-US" sz="2000" dirty="0"/>
              <a:t>Rule of reason or per se illegal (but no price cost test)</a:t>
            </a:r>
          </a:p>
          <a:p>
            <a:pPr lvl="1"/>
            <a:r>
              <a:rPr lang="en-US" sz="2000" i="1" dirty="0">
                <a:solidFill>
                  <a:srgbClr val="C00000"/>
                </a:solidFill>
              </a:rPr>
              <a:t>Predatory Pricing</a:t>
            </a:r>
            <a:r>
              <a:rPr lang="en-US" sz="2000" dirty="0">
                <a:solidFill>
                  <a:srgbClr val="C00000"/>
                </a:solidFill>
              </a:rPr>
              <a:t>?</a:t>
            </a:r>
            <a:r>
              <a:rPr lang="en-US" sz="2000" dirty="0"/>
              <a:t> </a:t>
            </a:r>
            <a:r>
              <a:rPr lang="en-US" sz="2000" i="1" dirty="0"/>
              <a:t>Brooke Group </a:t>
            </a:r>
            <a:r>
              <a:rPr lang="en-US" sz="2000" dirty="0"/>
              <a:t>(including price-cost test)</a:t>
            </a:r>
          </a:p>
          <a:p>
            <a:pPr lvl="1"/>
            <a:r>
              <a:rPr lang="en-US" sz="2000" i="1" dirty="0">
                <a:solidFill>
                  <a:srgbClr val="C00000"/>
                </a:solidFill>
              </a:rPr>
              <a:t>Both? </a:t>
            </a:r>
            <a:r>
              <a:rPr lang="en-US" sz="2000" dirty="0"/>
              <a:t>rule of reason proof of anticompetitive effects </a:t>
            </a:r>
            <a:r>
              <a:rPr lang="en-US" sz="2000" i="1" dirty="0"/>
              <a:t>plus </a:t>
            </a:r>
            <a:r>
              <a:rPr lang="en-US" sz="2000" dirty="0"/>
              <a:t>price/cost test as a “prudential” safe harbor</a:t>
            </a:r>
          </a:p>
          <a:p>
            <a:pPr lvl="1"/>
            <a:r>
              <a:rPr lang="en-US" sz="2000" i="1" dirty="0">
                <a:solidFill>
                  <a:srgbClr val="C00000"/>
                </a:solidFill>
              </a:rPr>
              <a:t>Either?</a:t>
            </a:r>
            <a:r>
              <a:rPr lang="en-US" sz="2000" dirty="0"/>
              <a:t> Plaintiff chooses how to litigate</a:t>
            </a:r>
          </a:p>
          <a:p>
            <a:r>
              <a:rPr lang="en-US" sz="2400" dirty="0"/>
              <a:t>Thus, CPPs implicate “War of the 2 Paradigms” </a:t>
            </a:r>
          </a:p>
          <a:p>
            <a:r>
              <a:rPr lang="en-US" sz="2400" dirty="0"/>
              <a:t>The war is still unresolved</a:t>
            </a:r>
          </a:p>
        </p:txBody>
      </p:sp>
      <p:sp>
        <p:nvSpPr>
          <p:cNvPr id="4" name="Slide Number Placeholder 3">
            <a:extLst>
              <a:ext uri="{FF2B5EF4-FFF2-40B4-BE49-F238E27FC236}">
                <a16:creationId xmlns:a16="http://schemas.microsoft.com/office/drawing/2014/main" id="{54361BB8-35B9-422D-AEB9-EF394237DF97}"/>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a:t>
            </a:fld>
            <a:endParaRPr lang="en-US">
              <a:solidFill>
                <a:srgbClr val="000000"/>
              </a:solidFill>
            </a:endParaRPr>
          </a:p>
        </p:txBody>
      </p:sp>
      <p:sp>
        <p:nvSpPr>
          <p:cNvPr id="5" name="TextBox 4">
            <a:extLst>
              <a:ext uri="{FF2B5EF4-FFF2-40B4-BE49-F238E27FC236}">
                <a16:creationId xmlns:a16="http://schemas.microsoft.com/office/drawing/2014/main" id="{B69D5AD0-AD2E-42DD-968A-801076E0822A}"/>
              </a:ext>
            </a:extLst>
          </p:cNvPr>
          <p:cNvSpPr txBox="1"/>
          <p:nvPr/>
        </p:nvSpPr>
        <p:spPr>
          <a:xfrm>
            <a:off x="8424960" y="4394419"/>
            <a:ext cx="3471593" cy="1754326"/>
          </a:xfrm>
          <a:prstGeom prst="rect">
            <a:avLst/>
          </a:prstGeom>
          <a:noFill/>
          <a:ln w="38100">
            <a:solidFill>
              <a:srgbClr val="0070C0"/>
            </a:solidFill>
          </a:ln>
        </p:spPr>
        <p:txBody>
          <a:bodyPr wrap="square" rtlCol="0">
            <a:spAutoFit/>
          </a:bodyPr>
          <a:lstStyle/>
          <a:p>
            <a:r>
              <a:rPr lang="en-US" b="1" dirty="0">
                <a:solidFill>
                  <a:srgbClr val="0070C0"/>
                </a:solidFill>
              </a:rPr>
              <a:t>If use </a:t>
            </a:r>
            <a:r>
              <a:rPr lang="en-US" b="1" i="1" dirty="0">
                <a:solidFill>
                  <a:srgbClr val="0070C0"/>
                </a:solidFill>
              </a:rPr>
              <a:t>Brooke Group</a:t>
            </a:r>
            <a:r>
              <a:rPr lang="en-US" b="1" dirty="0">
                <a:solidFill>
                  <a:srgbClr val="0070C0"/>
                </a:solidFill>
              </a:rPr>
              <a:t>, how to structure price-cost test?  </a:t>
            </a:r>
          </a:p>
          <a:p>
            <a:r>
              <a:rPr lang="en-US" b="1" i="1" dirty="0">
                <a:solidFill>
                  <a:srgbClr val="0070C0"/>
                </a:solidFill>
              </a:rPr>
              <a:t>-- Average price vs Average cost? </a:t>
            </a:r>
          </a:p>
          <a:p>
            <a:r>
              <a:rPr lang="en-US" b="1" i="1" dirty="0">
                <a:solidFill>
                  <a:srgbClr val="0070C0"/>
                </a:solidFill>
              </a:rPr>
              <a:t>--  Incremental price vs incremental cost?</a:t>
            </a:r>
          </a:p>
          <a:p>
            <a:endParaRPr lang="en-US" b="1" dirty="0">
              <a:solidFill>
                <a:srgbClr val="0070C0"/>
              </a:solidFill>
            </a:endParaRPr>
          </a:p>
        </p:txBody>
      </p:sp>
      <p:cxnSp>
        <p:nvCxnSpPr>
          <p:cNvPr id="6" name="Straight Arrow Connector 5">
            <a:extLst>
              <a:ext uri="{FF2B5EF4-FFF2-40B4-BE49-F238E27FC236}">
                <a16:creationId xmlns:a16="http://schemas.microsoft.com/office/drawing/2014/main" id="{8F8C6FCF-D6A8-4D15-96A1-80FE74092B6A}"/>
              </a:ext>
            </a:extLst>
          </p:cNvPr>
          <p:cNvCxnSpPr>
            <a:cxnSpLocks/>
          </p:cNvCxnSpPr>
          <p:nvPr/>
        </p:nvCxnSpPr>
        <p:spPr>
          <a:xfrm flipH="1" flipV="1">
            <a:off x="7611828" y="4881061"/>
            <a:ext cx="689507" cy="28295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CF4790A5-20FB-4BE4-8841-20A3AC01FAC5}"/>
              </a:ext>
            </a:extLst>
          </p:cNvPr>
          <p:cNvSpPr txBox="1"/>
          <p:nvPr/>
        </p:nvSpPr>
        <p:spPr>
          <a:xfrm>
            <a:off x="8839200" y="2883147"/>
            <a:ext cx="3077673" cy="923330"/>
          </a:xfrm>
          <a:prstGeom prst="rect">
            <a:avLst/>
          </a:prstGeom>
          <a:noFill/>
          <a:ln w="38100">
            <a:solidFill>
              <a:srgbClr val="0070C0"/>
            </a:solidFill>
          </a:ln>
        </p:spPr>
        <p:txBody>
          <a:bodyPr wrap="square" rtlCol="0">
            <a:spAutoFit/>
          </a:bodyPr>
          <a:lstStyle/>
          <a:p>
            <a:r>
              <a:rPr lang="en-US" b="1" dirty="0">
                <a:solidFill>
                  <a:srgbClr val="0070C0"/>
                </a:solidFill>
              </a:rPr>
              <a:t>Since voluntary, is it less concerning than “coerced” tying or ED?</a:t>
            </a:r>
          </a:p>
        </p:txBody>
      </p:sp>
      <p:cxnSp>
        <p:nvCxnSpPr>
          <p:cNvPr id="9" name="Straight Arrow Connector 8">
            <a:extLst>
              <a:ext uri="{FF2B5EF4-FFF2-40B4-BE49-F238E27FC236}">
                <a16:creationId xmlns:a16="http://schemas.microsoft.com/office/drawing/2014/main" id="{887A807A-E1AD-4E3F-A05B-237A42B892A2}"/>
              </a:ext>
            </a:extLst>
          </p:cNvPr>
          <p:cNvCxnSpPr>
            <a:cxnSpLocks/>
          </p:cNvCxnSpPr>
          <p:nvPr/>
        </p:nvCxnSpPr>
        <p:spPr>
          <a:xfrm flipH="1">
            <a:off x="7880286" y="3219589"/>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5D6B2588-9C2D-45B3-BCA7-B96EE9725565}"/>
              </a:ext>
            </a:extLst>
          </p:cNvPr>
          <p:cNvSpPr txBox="1"/>
          <p:nvPr/>
        </p:nvSpPr>
        <p:spPr>
          <a:xfrm>
            <a:off x="8681803" y="1785103"/>
            <a:ext cx="2697682" cy="646331"/>
          </a:xfrm>
          <a:prstGeom prst="rect">
            <a:avLst/>
          </a:prstGeom>
          <a:noFill/>
          <a:ln w="38100">
            <a:solidFill>
              <a:srgbClr val="0070C0"/>
            </a:solidFill>
          </a:ln>
        </p:spPr>
        <p:txBody>
          <a:bodyPr wrap="square" rtlCol="0">
            <a:spAutoFit/>
          </a:bodyPr>
          <a:lstStyle/>
          <a:p>
            <a:r>
              <a:rPr lang="en-US" b="1" dirty="0">
                <a:solidFill>
                  <a:srgbClr val="0070C0"/>
                </a:solidFill>
              </a:rPr>
              <a:t>Analytics are similar for </a:t>
            </a:r>
            <a:br>
              <a:rPr lang="en-US" b="1" dirty="0">
                <a:solidFill>
                  <a:srgbClr val="0070C0"/>
                </a:solidFill>
              </a:rPr>
            </a:br>
            <a:r>
              <a:rPr lang="en-US" b="1" dirty="0">
                <a:solidFill>
                  <a:srgbClr val="0070C0"/>
                </a:solidFill>
              </a:rPr>
              <a:t>both types</a:t>
            </a:r>
          </a:p>
        </p:txBody>
      </p:sp>
      <p:cxnSp>
        <p:nvCxnSpPr>
          <p:cNvPr id="12" name="Straight Arrow Connector 11">
            <a:extLst>
              <a:ext uri="{FF2B5EF4-FFF2-40B4-BE49-F238E27FC236}">
                <a16:creationId xmlns:a16="http://schemas.microsoft.com/office/drawing/2014/main" id="{44227362-676F-4EA1-AB9E-58E8BFE209BC}"/>
              </a:ext>
            </a:extLst>
          </p:cNvPr>
          <p:cNvCxnSpPr>
            <a:cxnSpLocks/>
          </p:cNvCxnSpPr>
          <p:nvPr/>
        </p:nvCxnSpPr>
        <p:spPr>
          <a:xfrm flipH="1">
            <a:off x="7903045" y="2208902"/>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9595820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13754"/>
            <a:ext cx="10515600" cy="1325563"/>
          </a:xfrm>
        </p:spPr>
        <p:txBody>
          <a:bodyPr>
            <a:noAutofit/>
          </a:bodyPr>
          <a:lstStyle/>
          <a:p>
            <a:r>
              <a:rPr lang="en-US" sz="3200" dirty="0">
                <a:latin typeface="Times New Roman" panose="02020603050405020304" pitchFamily="18" charset="0"/>
                <a:cs typeface="Times New Roman" panose="02020603050405020304" pitchFamily="18" charset="0"/>
              </a:rPr>
              <a:t>#2 - “False Negative” Errors May Occur When Test Passed</a:t>
            </a:r>
          </a:p>
        </p:txBody>
      </p:sp>
      <p:sp>
        <p:nvSpPr>
          <p:cNvPr id="3" name="Content Placeholder 2"/>
          <p:cNvSpPr>
            <a:spLocks noGrp="1"/>
          </p:cNvSpPr>
          <p:nvPr>
            <p:ph sz="half" idx="1"/>
          </p:nvPr>
        </p:nvSpPr>
        <p:spPr>
          <a:xfrm>
            <a:off x="1066800" y="1866571"/>
            <a:ext cx="4572000" cy="4610893"/>
          </a:xfrm>
          <a:ln w="19050">
            <a:solidFill>
              <a:schemeClr val="tx1"/>
            </a:solidFill>
          </a:ln>
        </p:spPr>
        <p:txBody>
          <a:bodyPr>
            <a:normAutofit/>
          </a:bodyPr>
          <a:lstStyle/>
          <a:p>
            <a:pPr marL="0" indent="0">
              <a:spcBef>
                <a:spcPts val="0"/>
              </a:spcBef>
              <a:spcAft>
                <a:spcPts val="450"/>
              </a:spcAft>
              <a:buNone/>
            </a:pPr>
            <a:r>
              <a:rPr lang="en-US" sz="2400" b="1" u="sng" dirty="0">
                <a:latin typeface="Times New Roman" panose="02020603050405020304" pitchFamily="18" charset="0"/>
                <a:cs typeface="Times New Roman" panose="02020603050405020304" pitchFamily="18" charset="0"/>
              </a:rPr>
              <a:t>Penalty Pricing Analysis</a:t>
            </a:r>
            <a:br>
              <a:rPr lang="en-US" sz="2400" b="1" u="sng" dirty="0">
                <a:latin typeface="Times New Roman" panose="02020603050405020304" pitchFamily="18" charset="0"/>
                <a:cs typeface="Times New Roman" panose="02020603050405020304" pitchFamily="18" charset="0"/>
              </a:rPr>
            </a:br>
            <a:r>
              <a:rPr lang="en-US" sz="2400" i="1" dirty="0">
                <a:latin typeface="Times New Roman" panose="02020603050405020304" pitchFamily="18" charset="0"/>
                <a:cs typeface="Times New Roman" panose="02020603050405020304" pitchFamily="18" charset="0"/>
              </a:rPr>
              <a:t>(as discussed above)</a:t>
            </a:r>
            <a:br>
              <a:rPr lang="en-US" sz="2400" dirty="0">
                <a:latin typeface="Times New Roman" panose="02020603050405020304" pitchFamily="18" charset="0"/>
                <a:cs typeface="Times New Roman" panose="02020603050405020304" pitchFamily="18" charset="0"/>
              </a:rPr>
            </a:br>
            <a:endParaRPr lang="en-US" sz="2400" u="sng" dirty="0">
              <a:latin typeface="Times New Roman" panose="02020603050405020304" pitchFamily="18" charset="0"/>
              <a:cs typeface="Times New Roman" panose="02020603050405020304" pitchFamily="18" charset="0"/>
            </a:endParaRPr>
          </a:p>
          <a:p>
            <a:pPr>
              <a:spcBef>
                <a:spcPts val="0"/>
              </a:spcBef>
              <a:spcAft>
                <a:spcPts val="450"/>
              </a:spcAft>
            </a:pPr>
            <a:r>
              <a:rPr lang="en-US" sz="2400" dirty="0">
                <a:solidFill>
                  <a:srgbClr val="CC3300"/>
                </a:solidFill>
                <a:latin typeface="Times New Roman" panose="02020603050405020304" pitchFamily="18" charset="0"/>
                <a:cs typeface="Times New Roman" panose="02020603050405020304" pitchFamily="18" charset="0"/>
              </a:rPr>
              <a:t>Setting a “penalty price above monopoly level necessarily passes test</a:t>
            </a:r>
            <a:endParaRPr lang="en-US" sz="2400" dirty="0">
              <a:latin typeface="Times New Roman" panose="02020603050405020304" pitchFamily="18" charset="0"/>
              <a:cs typeface="Times New Roman" panose="02020603050405020304" pitchFamily="18" charset="0"/>
            </a:endParaRPr>
          </a:p>
          <a:p>
            <a:pPr lvl="1">
              <a:spcBef>
                <a:spcPts val="0"/>
              </a:spcBef>
              <a:spcAft>
                <a:spcPts val="450"/>
              </a:spcAft>
            </a:pPr>
            <a:r>
              <a:rPr lang="en-US" i="1" dirty="0">
                <a:latin typeface="Times New Roman" panose="02020603050405020304" pitchFamily="18" charset="0"/>
                <a:cs typeface="Times New Roman" panose="02020603050405020304" pitchFamily="18" charset="0"/>
              </a:rPr>
              <a:t>Thus, monopolist always can “coerce” exclusive dealing with penalty price, yet pass the test</a:t>
            </a:r>
          </a:p>
        </p:txBody>
      </p:sp>
      <p:sp>
        <p:nvSpPr>
          <p:cNvPr id="5" name="Content Placeholder 4"/>
          <p:cNvSpPr>
            <a:spLocks noGrp="1"/>
          </p:cNvSpPr>
          <p:nvPr>
            <p:ph sz="half" idx="2"/>
          </p:nvPr>
        </p:nvSpPr>
        <p:spPr>
          <a:xfrm>
            <a:off x="6367464" y="1852970"/>
            <a:ext cx="4757736" cy="4624493"/>
          </a:xfrm>
          <a:ln w="19050">
            <a:solidFill>
              <a:schemeClr val="tx1"/>
            </a:solidFill>
          </a:ln>
        </p:spPr>
        <p:txBody>
          <a:bodyPr>
            <a:noAutofit/>
          </a:bodyPr>
          <a:lstStyle/>
          <a:p>
            <a:pPr marL="457200" lvl="1" indent="0">
              <a:spcBef>
                <a:spcPts val="0"/>
              </a:spcBef>
              <a:spcAft>
                <a:spcPts val="450"/>
              </a:spcAft>
              <a:buNone/>
            </a:pPr>
            <a:r>
              <a:rPr lang="en-US" b="1" u="sng" dirty="0">
                <a:latin typeface="Times New Roman" panose="02020603050405020304" pitchFamily="18" charset="0"/>
                <a:cs typeface="Times New Roman" panose="02020603050405020304" pitchFamily="18" charset="0"/>
              </a:rPr>
              <a:t>Bidding for Contract Analysis</a:t>
            </a:r>
            <a:br>
              <a:rPr lang="en-US" dirty="0">
                <a:latin typeface="Times New Roman" panose="02020603050405020304" pitchFamily="18" charset="0"/>
                <a:cs typeface="Times New Roman" panose="02020603050405020304" pitchFamily="18" charset="0"/>
              </a:rPr>
            </a:br>
            <a:r>
              <a:rPr lang="en-US" i="1" dirty="0">
                <a:latin typeface="Times New Roman" panose="02020603050405020304" pitchFamily="18" charset="0"/>
                <a:cs typeface="Times New Roman" panose="02020603050405020304" pitchFamily="18" charset="0"/>
              </a:rPr>
              <a:t>(as discussed in ED slides) </a:t>
            </a:r>
            <a:br>
              <a:rPr lang="en-US" dirty="0">
                <a:latin typeface="Times New Roman" panose="02020603050405020304" pitchFamily="18" charset="0"/>
                <a:cs typeface="Times New Roman" panose="02020603050405020304" pitchFamily="18" charset="0"/>
              </a:rPr>
            </a:br>
            <a:endParaRPr lang="en-US" dirty="0">
              <a:latin typeface="Times New Roman" panose="02020603050405020304" pitchFamily="18" charset="0"/>
              <a:cs typeface="Times New Roman" panose="02020603050405020304" pitchFamily="18" charset="0"/>
            </a:endParaRPr>
          </a:p>
          <a:p>
            <a:pPr lvl="1">
              <a:spcBef>
                <a:spcPts val="0"/>
              </a:spcBef>
              <a:spcAft>
                <a:spcPts val="450"/>
              </a:spcAft>
            </a:pPr>
            <a:r>
              <a:rPr lang="en-US" dirty="0">
                <a:solidFill>
                  <a:srgbClr val="C00000"/>
                </a:solidFill>
                <a:latin typeface="Times New Roman" panose="02020603050405020304" pitchFamily="18" charset="0"/>
                <a:cs typeface="Times New Roman" panose="02020603050405020304" pitchFamily="18" charset="0"/>
              </a:rPr>
              <a:t>High “exclusion value” makes test failure less likely</a:t>
            </a:r>
          </a:p>
          <a:p>
            <a:pPr lvl="2">
              <a:spcBef>
                <a:spcPts val="0"/>
              </a:spcBef>
              <a:spcAft>
                <a:spcPts val="450"/>
              </a:spcAft>
            </a:pPr>
            <a:r>
              <a:rPr lang="en-US" sz="2400" i="1" dirty="0">
                <a:latin typeface="Times New Roman" panose="02020603050405020304" pitchFamily="18" charset="0"/>
                <a:cs typeface="Times New Roman" panose="02020603050405020304" pitchFamily="18" charset="0"/>
              </a:rPr>
              <a:t>Incumbent “purchases market power,” not just distribution</a:t>
            </a:r>
            <a:endParaRPr lang="en-US" sz="2800" i="1" dirty="0">
              <a:latin typeface="Times New Roman" panose="02020603050405020304" pitchFamily="18" charset="0"/>
              <a:cs typeface="Times New Roman" panose="02020603050405020304" pitchFamily="18" charset="0"/>
            </a:endParaRPr>
          </a:p>
          <a:p>
            <a:pPr lvl="1">
              <a:spcBef>
                <a:spcPts val="0"/>
              </a:spcBef>
              <a:spcAft>
                <a:spcPts val="450"/>
              </a:spcAft>
            </a:pPr>
            <a:r>
              <a:rPr lang="en-US" dirty="0">
                <a:solidFill>
                  <a:srgbClr val="C00000"/>
                </a:solidFill>
                <a:latin typeface="Times New Roman" panose="02020603050405020304" pitchFamily="18" charset="0"/>
                <a:cs typeface="Times New Roman" panose="02020603050405020304" pitchFamily="18" charset="0"/>
              </a:rPr>
              <a:t>Entrant coordination problems</a:t>
            </a:r>
          </a:p>
          <a:p>
            <a:pPr lvl="2">
              <a:spcBef>
                <a:spcPts val="0"/>
              </a:spcBef>
              <a:spcAft>
                <a:spcPts val="450"/>
              </a:spcAft>
            </a:pPr>
            <a:r>
              <a:rPr lang="en-US" sz="2400" i="1" dirty="0">
                <a:latin typeface="Times New Roman" panose="02020603050405020304" pitchFamily="18" charset="0"/>
                <a:cs typeface="Times New Roman" panose="02020603050405020304" pitchFamily="18" charset="0"/>
              </a:rPr>
              <a:t>Entrant lacks incentive to counterbid high (if at all) if it always will lose in the end</a:t>
            </a:r>
          </a:p>
          <a:p>
            <a:pPr marL="685800" lvl="2" indent="0">
              <a:spcBef>
                <a:spcPts val="0"/>
              </a:spcBef>
              <a:spcAft>
                <a:spcPts val="450"/>
              </a:spcAft>
              <a:buNone/>
            </a:pPr>
            <a:endParaRPr lang="en-US" sz="1400" dirty="0">
              <a:solidFill>
                <a:srgbClr val="C00000"/>
              </a:solidFill>
              <a:latin typeface="Times New Roman" panose="02020603050405020304" pitchFamily="18" charset="0"/>
              <a:cs typeface="Times New Roman" panose="02020603050405020304" pitchFamily="18" charset="0"/>
            </a:endParaRPr>
          </a:p>
          <a:p>
            <a:endParaRPr lang="en-US" sz="1000" dirty="0">
              <a:solidFill>
                <a:srgbClr val="C00000"/>
              </a:solidFill>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a:xfrm>
            <a:off x="8610600" y="6415354"/>
            <a:ext cx="2743200" cy="365125"/>
          </a:xfrm>
        </p:spPr>
        <p:txBody>
          <a:bodyPr/>
          <a:lstStyle/>
          <a:p>
            <a:pPr>
              <a:defRPr/>
            </a:pPr>
            <a:fld id="{991FA2BD-1723-4EED-AE72-94F6707D9963}" type="slidenum">
              <a:rPr lang="en-US" smtClean="0">
                <a:solidFill>
                  <a:srgbClr val="000000"/>
                </a:solidFill>
              </a:rPr>
              <a:pPr>
                <a:defRPr/>
              </a:pPr>
              <a:t>20</a:t>
            </a:fld>
            <a:endParaRPr lang="en-US" dirty="0">
              <a:solidFill>
                <a:srgbClr val="000000"/>
              </a:solidFill>
            </a:endParaRPr>
          </a:p>
        </p:txBody>
      </p:sp>
    </p:spTree>
    <p:extLst>
      <p:ext uri="{BB962C8B-B14F-4D97-AF65-F5344CB8AC3E}">
        <p14:creationId xmlns:p14="http://schemas.microsoft.com/office/powerpoint/2010/main" val="314102855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latin typeface="Times New Roman" panose="02020603050405020304" pitchFamily="18" charset="0"/>
                <a:cs typeface="Times New Roman" panose="02020603050405020304" pitchFamily="18" charset="0"/>
              </a:rPr>
              <a:t>#3 - “False Positive” Errors May Occur when Test Failed,</a:t>
            </a:r>
            <a:br>
              <a:rPr lang="en-US" sz="3200" dirty="0">
                <a:latin typeface="Times New Roman" panose="02020603050405020304" pitchFamily="18" charset="0"/>
                <a:cs typeface="Times New Roman" panose="02020603050405020304" pitchFamily="18" charset="0"/>
              </a:rPr>
            </a:br>
            <a:r>
              <a:rPr lang="en-US" sz="3200" dirty="0">
                <a:latin typeface="Times New Roman" panose="02020603050405020304" pitchFamily="18" charset="0"/>
                <a:cs typeface="Times New Roman" panose="02020603050405020304" pitchFamily="18" charset="0"/>
              </a:rPr>
              <a:t> If Entrant has Higher Value from Winning</a:t>
            </a:r>
          </a:p>
        </p:txBody>
      </p:sp>
      <p:sp>
        <p:nvSpPr>
          <p:cNvPr id="3" name="Content Placeholder 2"/>
          <p:cNvSpPr>
            <a:spLocks noGrp="1"/>
          </p:cNvSpPr>
          <p:nvPr>
            <p:ph idx="1"/>
          </p:nvPr>
        </p:nvSpPr>
        <p:spPr>
          <a:xfrm>
            <a:off x="533400" y="1828800"/>
            <a:ext cx="9296400" cy="4832351"/>
          </a:xfrm>
        </p:spPr>
        <p:txBody>
          <a:bodyPr>
            <a:noAutofit/>
          </a:bodyPr>
          <a:lstStyle/>
          <a:p>
            <a:pPr>
              <a:spcBef>
                <a:spcPts val="0"/>
              </a:spcBef>
              <a:spcAft>
                <a:spcPts val="600"/>
              </a:spcAft>
            </a:pPr>
            <a:r>
              <a:rPr lang="en-US" sz="2400" dirty="0"/>
              <a:t>Entrant may have a much higher value from winning the bid</a:t>
            </a:r>
          </a:p>
          <a:p>
            <a:pPr>
              <a:spcBef>
                <a:spcPts val="0"/>
              </a:spcBef>
              <a:spcAft>
                <a:spcPts val="600"/>
              </a:spcAft>
            </a:pPr>
            <a:r>
              <a:rPr lang="en-US" sz="2400" dirty="0"/>
              <a:t>Example: Long-term benefits from a lead customer/sponsor</a:t>
            </a:r>
          </a:p>
          <a:p>
            <a:pPr lvl="1">
              <a:spcBef>
                <a:spcPts val="0"/>
              </a:spcBef>
              <a:spcAft>
                <a:spcPts val="600"/>
              </a:spcAft>
            </a:pPr>
            <a:r>
              <a:rPr lang="en-US" sz="2000" dirty="0"/>
              <a:t>A “lead customer” certifies the entrant’s quality, leading to sales to other customers over product lifetime</a:t>
            </a:r>
          </a:p>
          <a:p>
            <a:pPr lvl="1">
              <a:spcBef>
                <a:spcPts val="0"/>
              </a:spcBef>
              <a:spcAft>
                <a:spcPts val="600"/>
              </a:spcAft>
            </a:pPr>
            <a:r>
              <a:rPr lang="en-US" sz="2000" dirty="0"/>
              <a:t>Entrant would be willing to sell to this customer at a large loss, in light of the future sales with others that it will generate </a:t>
            </a:r>
          </a:p>
          <a:p>
            <a:pPr lvl="1">
              <a:spcBef>
                <a:spcPts val="0"/>
              </a:spcBef>
              <a:spcAft>
                <a:spcPts val="600"/>
              </a:spcAft>
            </a:pPr>
            <a:r>
              <a:rPr lang="en-US" sz="2000" dirty="0"/>
              <a:t>Entrant also may have a much higher value than the incumbent monopolist for a particular customer who can be the lead.</a:t>
            </a:r>
          </a:p>
          <a:p>
            <a:pPr lvl="1">
              <a:spcBef>
                <a:spcPts val="0"/>
              </a:spcBef>
              <a:spcAft>
                <a:spcPts val="600"/>
              </a:spcAft>
            </a:pPr>
            <a:r>
              <a:rPr lang="en-US" sz="2000" dirty="0"/>
              <a:t>Here, equilibrium of head-to-head competition between </a:t>
            </a:r>
            <a:br>
              <a:rPr lang="en-US" sz="2000" dirty="0"/>
            </a:br>
            <a:r>
              <a:rPr lang="en-US" sz="2000" dirty="0"/>
              <a:t>equally-matched competitors could involve entrant rationally pricing below-cost and winning the bids</a:t>
            </a:r>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21</a:t>
            </a:fld>
            <a:endParaRPr lang="en-US" dirty="0">
              <a:solidFill>
                <a:srgbClr val="000000"/>
              </a:solidFill>
            </a:endParaRPr>
          </a:p>
        </p:txBody>
      </p:sp>
      <p:sp>
        <p:nvSpPr>
          <p:cNvPr id="5" name="TextBox 4">
            <a:extLst>
              <a:ext uri="{FF2B5EF4-FFF2-40B4-BE49-F238E27FC236}">
                <a16:creationId xmlns:a16="http://schemas.microsoft.com/office/drawing/2014/main" id="{0600BC45-68FB-4970-9D3A-C14A221D6660}"/>
              </a:ext>
            </a:extLst>
          </p:cNvPr>
          <p:cNvSpPr txBox="1"/>
          <p:nvPr/>
        </p:nvSpPr>
        <p:spPr>
          <a:xfrm>
            <a:off x="9296400" y="2057400"/>
            <a:ext cx="2514600" cy="1323439"/>
          </a:xfrm>
          <a:prstGeom prst="rect">
            <a:avLst/>
          </a:prstGeom>
          <a:noFill/>
          <a:ln w="38100">
            <a:solidFill>
              <a:srgbClr val="0070C0"/>
            </a:solidFill>
          </a:ln>
        </p:spPr>
        <p:txBody>
          <a:bodyPr wrap="square" rtlCol="0">
            <a:spAutoFit/>
          </a:bodyPr>
          <a:lstStyle/>
          <a:p>
            <a:r>
              <a:rPr lang="en-US" sz="2000" b="1" dirty="0">
                <a:solidFill>
                  <a:srgbClr val="0070C0"/>
                </a:solidFill>
              </a:rPr>
              <a:t>Recall payoff matrix when total industry profits are higher post-entry</a:t>
            </a:r>
          </a:p>
        </p:txBody>
      </p:sp>
      <p:cxnSp>
        <p:nvCxnSpPr>
          <p:cNvPr id="6" name="Straight Arrow Connector 5">
            <a:extLst>
              <a:ext uri="{FF2B5EF4-FFF2-40B4-BE49-F238E27FC236}">
                <a16:creationId xmlns:a16="http://schemas.microsoft.com/office/drawing/2014/main" id="{A6BCED7B-22A2-4D77-B366-CADB5450F028}"/>
              </a:ext>
            </a:extLst>
          </p:cNvPr>
          <p:cNvCxnSpPr>
            <a:cxnSpLocks/>
          </p:cNvCxnSpPr>
          <p:nvPr/>
        </p:nvCxnSpPr>
        <p:spPr>
          <a:xfrm flipH="1" flipV="1">
            <a:off x="8266226" y="2287658"/>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3582463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latin typeface="Times New Roman" panose="02020603050405020304" pitchFamily="18" charset="0"/>
                <a:cs typeface="Times New Roman" panose="02020603050405020304" pitchFamily="18" charset="0"/>
              </a:rPr>
              <a:t>#4 – More Sources of “False Positive” Errors when Test Failed</a:t>
            </a:r>
          </a:p>
        </p:txBody>
      </p:sp>
      <p:sp>
        <p:nvSpPr>
          <p:cNvPr id="3" name="Content Placeholder 2"/>
          <p:cNvSpPr>
            <a:spLocks noGrp="1"/>
          </p:cNvSpPr>
          <p:nvPr>
            <p:ph idx="1"/>
          </p:nvPr>
        </p:nvSpPr>
        <p:spPr>
          <a:xfrm>
            <a:off x="457200" y="1600199"/>
            <a:ext cx="9448800" cy="5121275"/>
          </a:xfrm>
        </p:spPr>
        <p:txBody>
          <a:bodyPr>
            <a:noAutofit/>
          </a:bodyPr>
          <a:lstStyle/>
          <a:p>
            <a:pPr>
              <a:spcBef>
                <a:spcPts val="0"/>
              </a:spcBef>
              <a:spcAft>
                <a:spcPts val="450"/>
              </a:spcAft>
            </a:pPr>
            <a:r>
              <a:rPr lang="en-US" sz="2400" dirty="0">
                <a:solidFill>
                  <a:srgbClr val="C00000"/>
                </a:solidFill>
                <a:latin typeface="Times New Roman" panose="02020603050405020304" pitchFamily="18" charset="0"/>
                <a:cs typeface="Times New Roman" panose="02020603050405020304" pitchFamily="18" charset="0"/>
              </a:rPr>
              <a:t>“Cliff Pricing” </a:t>
            </a:r>
            <a:r>
              <a:rPr lang="en-US" sz="2400" b="1" i="1" u="sng" dirty="0">
                <a:solidFill>
                  <a:srgbClr val="C00000"/>
                </a:solidFill>
                <a:latin typeface="Times New Roman" panose="02020603050405020304" pitchFamily="18" charset="0"/>
                <a:cs typeface="Times New Roman" panose="02020603050405020304" pitchFamily="18" charset="0"/>
              </a:rPr>
              <a:t>always</a:t>
            </a:r>
            <a:r>
              <a:rPr lang="en-US" sz="2400" b="1" i="1" dirty="0">
                <a:solidFill>
                  <a:srgbClr val="C00000"/>
                </a:solidFill>
                <a:latin typeface="Times New Roman" panose="02020603050405020304" pitchFamily="18" charset="0"/>
                <a:cs typeface="Times New Roman" panose="02020603050405020304" pitchFamily="18" charset="0"/>
              </a:rPr>
              <a:t> </a:t>
            </a:r>
            <a:r>
              <a:rPr lang="en-US" sz="2400" dirty="0">
                <a:solidFill>
                  <a:srgbClr val="C00000"/>
                </a:solidFill>
                <a:latin typeface="Times New Roman" panose="02020603050405020304" pitchFamily="18" charset="0"/>
                <a:cs typeface="Times New Roman" panose="02020603050405020304" pitchFamily="18" charset="0"/>
              </a:rPr>
              <a:t>fails ICPT for a narrow purchase region at cliff</a:t>
            </a:r>
          </a:p>
          <a:p>
            <a:pPr lvl="1">
              <a:spcBef>
                <a:spcPts val="0"/>
              </a:spcBef>
              <a:spcAft>
                <a:spcPts val="450"/>
              </a:spcAft>
            </a:pPr>
            <a:r>
              <a:rPr lang="en-US" sz="2000" b="1" dirty="0">
                <a:highlight>
                  <a:srgbClr val="00FF00"/>
                </a:highlight>
                <a:latin typeface="Times New Roman" panose="02020603050405020304" pitchFamily="18" charset="0"/>
                <a:cs typeface="Times New Roman" panose="02020603050405020304" pitchFamily="18" charset="0"/>
              </a:rPr>
              <a:t>Cliff pricing = discount </a:t>
            </a:r>
            <a:r>
              <a:rPr lang="en-US" sz="2000" b="1" i="1" dirty="0">
                <a:highlight>
                  <a:srgbClr val="00FF00"/>
                </a:highlight>
                <a:latin typeface="Times New Roman" panose="02020603050405020304" pitchFamily="18" charset="0"/>
                <a:cs typeface="Times New Roman" panose="02020603050405020304" pitchFamily="18" charset="0"/>
              </a:rPr>
              <a:t>on all-units </a:t>
            </a:r>
            <a:r>
              <a:rPr lang="en-US" sz="2000" b="1" dirty="0">
                <a:highlight>
                  <a:srgbClr val="00FF00"/>
                </a:highlight>
                <a:latin typeface="Times New Roman" panose="02020603050405020304" pitchFamily="18" charset="0"/>
                <a:cs typeface="Times New Roman" panose="02020603050405020304" pitchFamily="18" charset="0"/>
              </a:rPr>
              <a:t>if a certain purchase threshold is reached</a:t>
            </a:r>
          </a:p>
          <a:p>
            <a:pPr lvl="1">
              <a:spcBef>
                <a:spcPts val="0"/>
              </a:spcBef>
              <a:spcAft>
                <a:spcPts val="450"/>
              </a:spcAft>
            </a:pPr>
            <a:r>
              <a:rPr lang="en-US" sz="2000" dirty="0">
                <a:latin typeface="Times New Roman" panose="02020603050405020304" pitchFamily="18" charset="0"/>
                <a:cs typeface="Times New Roman" panose="02020603050405020304" pitchFamily="18" charset="0"/>
              </a:rPr>
              <a:t>Example</a:t>
            </a:r>
          </a:p>
          <a:p>
            <a:pPr lvl="2">
              <a:spcBef>
                <a:spcPts val="0"/>
              </a:spcBef>
              <a:spcAft>
                <a:spcPts val="450"/>
              </a:spcAft>
            </a:pPr>
            <a:r>
              <a:rPr lang="en-US" sz="1800" i="1" dirty="0">
                <a:latin typeface="Times New Roman" panose="02020603050405020304" pitchFamily="18" charset="0"/>
                <a:cs typeface="Times New Roman" panose="02020603050405020304" pitchFamily="18" charset="0"/>
              </a:rPr>
              <a:t>Price = $100 if Q &lt; 90</a:t>
            </a:r>
          </a:p>
          <a:p>
            <a:pPr lvl="2">
              <a:spcBef>
                <a:spcPts val="0"/>
              </a:spcBef>
              <a:spcAft>
                <a:spcPts val="450"/>
              </a:spcAft>
            </a:pPr>
            <a:r>
              <a:rPr lang="en-US" sz="1800" i="1" dirty="0">
                <a:latin typeface="Times New Roman" panose="02020603050405020304" pitchFamily="18" charset="0"/>
                <a:cs typeface="Times New Roman" panose="02020603050405020304" pitchFamily="18" charset="0"/>
              </a:rPr>
              <a:t>Price = $90   if Q </a:t>
            </a:r>
            <a:r>
              <a:rPr lang="en-US" sz="1800" i="1" u="sng" dirty="0">
                <a:latin typeface="Times New Roman" panose="02020603050405020304" pitchFamily="18" charset="0"/>
                <a:cs typeface="Times New Roman" panose="02020603050405020304" pitchFamily="18" charset="0"/>
              </a:rPr>
              <a:t>&gt; </a:t>
            </a:r>
            <a:r>
              <a:rPr lang="en-US" sz="1800" i="1" dirty="0">
                <a:latin typeface="Times New Roman" panose="02020603050405020304" pitchFamily="18" charset="0"/>
                <a:cs typeface="Times New Roman" panose="02020603050405020304" pitchFamily="18" charset="0"/>
              </a:rPr>
              <a:t>90 (on all units)</a:t>
            </a:r>
          </a:p>
          <a:p>
            <a:pPr lvl="2">
              <a:spcBef>
                <a:spcPts val="0"/>
              </a:spcBef>
              <a:spcAft>
                <a:spcPts val="450"/>
              </a:spcAft>
            </a:pPr>
            <a:r>
              <a:rPr lang="en-US" sz="1800" i="1" dirty="0">
                <a:highlight>
                  <a:srgbClr val="FFFF00"/>
                </a:highlight>
                <a:latin typeface="Times New Roman" panose="02020603050405020304" pitchFamily="18" charset="0"/>
                <a:cs typeface="Times New Roman" panose="02020603050405020304" pitchFamily="18" charset="0"/>
              </a:rPr>
              <a:t>Incremental price of 90</a:t>
            </a:r>
            <a:r>
              <a:rPr lang="en-US" sz="1800" i="1" baseline="30000" dirty="0">
                <a:highlight>
                  <a:srgbClr val="FFFF00"/>
                </a:highlight>
                <a:latin typeface="Times New Roman" panose="02020603050405020304" pitchFamily="18" charset="0"/>
                <a:cs typeface="Times New Roman" panose="02020603050405020304" pitchFamily="18" charset="0"/>
              </a:rPr>
              <a:t>th</a:t>
            </a:r>
            <a:r>
              <a:rPr lang="en-US" sz="1800" i="1" dirty="0">
                <a:highlight>
                  <a:srgbClr val="FFFF00"/>
                </a:highlight>
                <a:latin typeface="Times New Roman" panose="02020603050405020304" pitchFamily="18" charset="0"/>
                <a:cs typeface="Times New Roman" panose="02020603050405020304" pitchFamily="18" charset="0"/>
              </a:rPr>
              <a:t> unit is negative because of discount on the other 89 units</a:t>
            </a:r>
          </a:p>
          <a:p>
            <a:pPr lvl="2">
              <a:spcBef>
                <a:spcPts val="0"/>
              </a:spcBef>
              <a:spcAft>
                <a:spcPts val="450"/>
              </a:spcAft>
            </a:pPr>
            <a:r>
              <a:rPr lang="en-US" sz="1800" i="1" dirty="0">
                <a:highlight>
                  <a:srgbClr val="FFFF00"/>
                </a:highlight>
                <a:latin typeface="Times New Roman" panose="02020603050405020304" pitchFamily="18" charset="0"/>
                <a:cs typeface="Times New Roman" panose="02020603050405020304" pitchFamily="18" charset="0"/>
              </a:rPr>
              <a:t>P(90</a:t>
            </a:r>
            <a:r>
              <a:rPr lang="en-US" sz="1800" i="1" baseline="30000" dirty="0">
                <a:highlight>
                  <a:srgbClr val="FFFF00"/>
                </a:highlight>
                <a:latin typeface="Times New Roman" panose="02020603050405020304" pitchFamily="18" charset="0"/>
                <a:cs typeface="Times New Roman" panose="02020603050405020304" pitchFamily="18" charset="0"/>
              </a:rPr>
              <a:t>th</a:t>
            </a:r>
            <a:r>
              <a:rPr lang="en-US" sz="1800" i="1" dirty="0">
                <a:highlight>
                  <a:srgbClr val="FFFF00"/>
                </a:highlight>
                <a:latin typeface="Times New Roman" panose="02020603050405020304" pitchFamily="18" charset="0"/>
                <a:cs typeface="Times New Roman" panose="02020603050405020304" pitchFamily="18" charset="0"/>
              </a:rPr>
              <a:t> unit) = $90 – ($10 x 89 unit) = $90 - $890 = </a:t>
            </a:r>
            <a:r>
              <a:rPr lang="en-US" sz="1800" b="1" i="1" dirty="0">
                <a:highlight>
                  <a:srgbClr val="00FF00"/>
                </a:highlight>
                <a:latin typeface="Times New Roman" panose="02020603050405020304" pitchFamily="18" charset="0"/>
                <a:cs typeface="Times New Roman" panose="02020603050405020304" pitchFamily="18" charset="0"/>
              </a:rPr>
              <a:t>- </a:t>
            </a:r>
            <a:r>
              <a:rPr lang="en-US" sz="1800" i="1" dirty="0">
                <a:highlight>
                  <a:srgbClr val="00FF00"/>
                </a:highlight>
                <a:latin typeface="Times New Roman" panose="02020603050405020304" pitchFamily="18" charset="0"/>
                <a:cs typeface="Times New Roman" panose="02020603050405020304" pitchFamily="18" charset="0"/>
              </a:rPr>
              <a:t>800</a:t>
            </a:r>
          </a:p>
          <a:p>
            <a:pPr lvl="1">
              <a:spcBef>
                <a:spcPts val="0"/>
              </a:spcBef>
              <a:spcAft>
                <a:spcPts val="450"/>
              </a:spcAft>
            </a:pPr>
            <a:r>
              <a:rPr lang="en-US" sz="2000" dirty="0">
                <a:latin typeface="Times New Roman" panose="02020603050405020304" pitchFamily="18" charset="0"/>
                <a:cs typeface="Times New Roman" panose="02020603050405020304" pitchFamily="18" charset="0"/>
              </a:rPr>
              <a:t>Yet, entrant may be able to survive on remaining contestable units,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depending on MVS</a:t>
            </a:r>
          </a:p>
          <a:p>
            <a:pPr>
              <a:spcBef>
                <a:spcPts val="0"/>
              </a:spcBef>
              <a:spcAft>
                <a:spcPts val="450"/>
              </a:spcAft>
            </a:pPr>
            <a:r>
              <a:rPr lang="en-US" sz="2400" dirty="0">
                <a:latin typeface="Times New Roman" panose="02020603050405020304" pitchFamily="18" charset="0"/>
                <a:cs typeface="Times New Roman" panose="02020603050405020304" pitchFamily="18" charset="0"/>
              </a:rPr>
              <a:t>If obtaining only a small number of distributors still allows entrant to be viable, then below-cost bidding for others by monopolist will not cause “sufficient foreclosure” for an anticompetitive effect.  </a:t>
            </a:r>
          </a:p>
          <a:p>
            <a:pPr>
              <a:spcBef>
                <a:spcPts val="0"/>
              </a:spcBef>
              <a:spcAft>
                <a:spcPts val="450"/>
              </a:spcAft>
            </a:pPr>
            <a:r>
              <a:rPr lang="en-US" sz="2400" b="1" dirty="0">
                <a:solidFill>
                  <a:srgbClr val="C00000"/>
                </a:solidFill>
                <a:latin typeface="Times New Roman" panose="02020603050405020304" pitchFamily="18" charset="0"/>
                <a:cs typeface="Times New Roman" panose="02020603050405020304" pitchFamily="18" charset="0"/>
              </a:rPr>
              <a:t>However, note that these errors might be avoided by a legal standard that also includes a recoupment prong.</a:t>
            </a:r>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22</a:t>
            </a:fld>
            <a:endParaRPr lang="en-US" dirty="0">
              <a:solidFill>
                <a:srgbClr val="000000"/>
              </a:solidFill>
            </a:endParaRPr>
          </a:p>
        </p:txBody>
      </p:sp>
      <p:sp>
        <p:nvSpPr>
          <p:cNvPr id="5" name="TextBox 4">
            <a:extLst>
              <a:ext uri="{FF2B5EF4-FFF2-40B4-BE49-F238E27FC236}">
                <a16:creationId xmlns:a16="http://schemas.microsoft.com/office/drawing/2014/main" id="{F1323093-739F-4974-8F4A-AD777C08FB63}"/>
              </a:ext>
            </a:extLst>
          </p:cNvPr>
          <p:cNvSpPr txBox="1"/>
          <p:nvPr/>
        </p:nvSpPr>
        <p:spPr>
          <a:xfrm>
            <a:off x="9677400" y="4903858"/>
            <a:ext cx="2209800" cy="707886"/>
          </a:xfrm>
          <a:prstGeom prst="rect">
            <a:avLst/>
          </a:prstGeom>
          <a:noFill/>
          <a:ln w="38100">
            <a:solidFill>
              <a:srgbClr val="0070C0"/>
            </a:solidFill>
          </a:ln>
        </p:spPr>
        <p:txBody>
          <a:bodyPr wrap="square" rtlCol="0">
            <a:spAutoFit/>
          </a:bodyPr>
          <a:lstStyle/>
          <a:p>
            <a:r>
              <a:rPr lang="en-US" sz="2000" b="1" dirty="0">
                <a:solidFill>
                  <a:srgbClr val="0070C0"/>
                </a:solidFill>
              </a:rPr>
              <a:t>Recall ED bidding examples</a:t>
            </a:r>
          </a:p>
        </p:txBody>
      </p:sp>
      <p:cxnSp>
        <p:nvCxnSpPr>
          <p:cNvPr id="6" name="Straight Arrow Connector 5">
            <a:extLst>
              <a:ext uri="{FF2B5EF4-FFF2-40B4-BE49-F238E27FC236}">
                <a16:creationId xmlns:a16="http://schemas.microsoft.com/office/drawing/2014/main" id="{CF1FF387-7BD7-4E89-8096-D88E08F2E2B8}"/>
              </a:ext>
            </a:extLst>
          </p:cNvPr>
          <p:cNvCxnSpPr>
            <a:cxnSpLocks/>
          </p:cNvCxnSpPr>
          <p:nvPr/>
        </p:nvCxnSpPr>
        <p:spPr>
          <a:xfrm flipH="1" flipV="1">
            <a:off x="8647226" y="5261185"/>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6717778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907626-6C4E-49AB-BFFC-698D2E991E9A}"/>
              </a:ext>
            </a:extLst>
          </p:cNvPr>
          <p:cNvSpPr>
            <a:spLocks noGrp="1"/>
          </p:cNvSpPr>
          <p:nvPr>
            <p:ph type="title"/>
          </p:nvPr>
        </p:nvSpPr>
        <p:spPr/>
        <p:txBody>
          <a:bodyPr>
            <a:normAutofit fontScale="90000"/>
          </a:bodyPr>
          <a:lstStyle/>
          <a:p>
            <a:r>
              <a:rPr lang="en-US" dirty="0"/>
              <a:t>#5 – False Negative Errors Can Occur Because IPCT Gauges </a:t>
            </a:r>
            <a:r>
              <a:rPr lang="en-US" i="1" dirty="0"/>
              <a:t>Intent</a:t>
            </a:r>
            <a:r>
              <a:rPr lang="en-US" dirty="0"/>
              <a:t>, </a:t>
            </a:r>
            <a:br>
              <a:rPr lang="en-US" dirty="0"/>
            </a:br>
            <a:r>
              <a:rPr lang="en-US" i="1" dirty="0"/>
              <a:t>Not </a:t>
            </a:r>
            <a:r>
              <a:rPr lang="en-US" dirty="0"/>
              <a:t>Likely Effect</a:t>
            </a:r>
          </a:p>
        </p:txBody>
      </p:sp>
      <p:sp>
        <p:nvSpPr>
          <p:cNvPr id="3" name="Content Placeholder 2">
            <a:extLst>
              <a:ext uri="{FF2B5EF4-FFF2-40B4-BE49-F238E27FC236}">
                <a16:creationId xmlns:a16="http://schemas.microsoft.com/office/drawing/2014/main" id="{92669A91-4679-4B06-8CC8-7BA27AB43167}"/>
              </a:ext>
            </a:extLst>
          </p:cNvPr>
          <p:cNvSpPr>
            <a:spLocks noGrp="1"/>
          </p:cNvSpPr>
          <p:nvPr>
            <p:ph idx="1"/>
          </p:nvPr>
        </p:nvSpPr>
        <p:spPr/>
        <p:txBody>
          <a:bodyPr/>
          <a:lstStyle/>
          <a:p>
            <a:r>
              <a:rPr lang="en-US" dirty="0"/>
              <a:t>Profit-sacrifice is at best a measure of intent to achieve or maintain market power  </a:t>
            </a:r>
            <a:r>
              <a:rPr lang="en-US" i="1" dirty="0"/>
              <a:t>(as discussed)</a:t>
            </a:r>
          </a:p>
          <a:p>
            <a:r>
              <a:rPr lang="en-US" dirty="0"/>
              <a:t>However, it does not predict likely effects </a:t>
            </a:r>
          </a:p>
          <a:p>
            <a:r>
              <a:rPr lang="en-US" dirty="0"/>
              <a:t>It does avoid false positives by placing a thumb on the scale on the defendant’s side </a:t>
            </a:r>
          </a:p>
          <a:p>
            <a:pPr lvl="1"/>
            <a:r>
              <a:rPr lang="en-US" dirty="0"/>
              <a:t>But not because it improves accuracy, only because it is an additional hurdle</a:t>
            </a:r>
          </a:p>
          <a:p>
            <a:r>
              <a:rPr lang="en-US" dirty="0"/>
              <a:t>But, it correspondingly increases false negatives</a:t>
            </a:r>
          </a:p>
        </p:txBody>
      </p:sp>
      <p:sp>
        <p:nvSpPr>
          <p:cNvPr id="4" name="Slide Number Placeholder 3">
            <a:extLst>
              <a:ext uri="{FF2B5EF4-FFF2-40B4-BE49-F238E27FC236}">
                <a16:creationId xmlns:a16="http://schemas.microsoft.com/office/drawing/2014/main" id="{8EDE8EE4-48B8-45E3-8153-D5E8F73CCFA0}"/>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23</a:t>
            </a:fld>
            <a:endParaRPr lang="en-US">
              <a:solidFill>
                <a:srgbClr val="000000"/>
              </a:solidFill>
            </a:endParaRPr>
          </a:p>
        </p:txBody>
      </p:sp>
    </p:spTree>
    <p:extLst>
      <p:ext uri="{BB962C8B-B14F-4D97-AF65-F5344CB8AC3E}">
        <p14:creationId xmlns:p14="http://schemas.microsoft.com/office/powerpoint/2010/main" val="31359669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13754"/>
            <a:ext cx="10515600" cy="1325563"/>
          </a:xfrm>
        </p:spPr>
        <p:txBody>
          <a:bodyPr>
            <a:noAutofit/>
          </a:bodyPr>
          <a:lstStyle/>
          <a:p>
            <a:r>
              <a:rPr lang="en-US" sz="3200" dirty="0"/>
              <a:t>Sidebar: Even False Positives Can Lead to Under-Deterrence</a:t>
            </a:r>
          </a:p>
        </p:txBody>
      </p:sp>
      <p:sp>
        <p:nvSpPr>
          <p:cNvPr id="5" name="Content Placeholder 4"/>
          <p:cNvSpPr>
            <a:spLocks noGrp="1"/>
          </p:cNvSpPr>
          <p:nvPr>
            <p:ph idx="1"/>
          </p:nvPr>
        </p:nvSpPr>
        <p:spPr>
          <a:xfrm>
            <a:off x="533400" y="1524000"/>
            <a:ext cx="9448800" cy="5197475"/>
          </a:xfrm>
        </p:spPr>
        <p:txBody>
          <a:bodyPr>
            <a:normAutofit/>
          </a:bodyPr>
          <a:lstStyle/>
          <a:p>
            <a:pPr>
              <a:spcAft>
                <a:spcPts val="600"/>
              </a:spcAft>
            </a:pPr>
            <a:r>
              <a:rPr lang="en-US" sz="2300" dirty="0"/>
              <a:t>Normal intuition </a:t>
            </a:r>
          </a:p>
          <a:p>
            <a:pPr lvl="1">
              <a:spcAft>
                <a:spcPts val="600"/>
              </a:spcAft>
            </a:pPr>
            <a:r>
              <a:rPr lang="en-US" sz="1800" b="1" dirty="0"/>
              <a:t>“</a:t>
            </a:r>
            <a:r>
              <a:rPr lang="en-US" sz="1800" dirty="0"/>
              <a:t>False negative” errors cause under-deterrence</a:t>
            </a:r>
          </a:p>
          <a:p>
            <a:pPr lvl="1">
              <a:spcBef>
                <a:spcPts val="0"/>
              </a:spcBef>
              <a:spcAft>
                <a:spcPts val="1200"/>
              </a:spcAft>
            </a:pPr>
            <a:r>
              <a:rPr lang="en-US" sz="1900" dirty="0"/>
              <a:t>“False positive” errors cause over-deterrence </a:t>
            </a:r>
          </a:p>
          <a:p>
            <a:pPr>
              <a:spcBef>
                <a:spcPts val="0"/>
              </a:spcBef>
              <a:spcAft>
                <a:spcPts val="1200"/>
              </a:spcAft>
            </a:pPr>
            <a:r>
              <a:rPr lang="en-US" sz="2300" dirty="0">
                <a:solidFill>
                  <a:srgbClr val="C00000"/>
                </a:solidFill>
              </a:rPr>
              <a:t>But false positives also can cause </a:t>
            </a:r>
            <a:r>
              <a:rPr lang="en-US" sz="2300" b="1" i="1" dirty="0">
                <a:solidFill>
                  <a:srgbClr val="C00000"/>
                </a:solidFill>
              </a:rPr>
              <a:t>under-</a:t>
            </a:r>
            <a:r>
              <a:rPr lang="en-US" sz="2300" dirty="0">
                <a:solidFill>
                  <a:srgbClr val="C00000"/>
                </a:solidFill>
              </a:rPr>
              <a:t>deterrence? </a:t>
            </a:r>
          </a:p>
          <a:p>
            <a:pPr>
              <a:spcBef>
                <a:spcPts val="0"/>
              </a:spcBef>
              <a:spcAft>
                <a:spcPts val="1200"/>
              </a:spcAft>
            </a:pPr>
            <a:r>
              <a:rPr lang="en-US" sz="2000" b="1" dirty="0">
                <a:solidFill>
                  <a:srgbClr val="C00000"/>
                </a:solidFill>
              </a:rPr>
              <a:t>How?</a:t>
            </a:r>
            <a:r>
              <a:rPr lang="en-US" sz="2300" b="1" dirty="0">
                <a:solidFill>
                  <a:srgbClr val="C00000"/>
                </a:solidFill>
              </a:rPr>
              <a:t> </a:t>
            </a:r>
            <a:r>
              <a:rPr lang="en-US" sz="2000" b="1" dirty="0">
                <a:solidFill>
                  <a:srgbClr val="C00000"/>
                </a:solidFill>
              </a:rPr>
              <a:t>By reducing incremental gains from complying with the standard, there is less incentive to comply.   Thus, bad conduct is not deterred.</a:t>
            </a:r>
            <a:br>
              <a:rPr lang="en-US" sz="2000" b="1" dirty="0">
                <a:solidFill>
                  <a:srgbClr val="C00000"/>
                </a:solidFill>
              </a:rPr>
            </a:br>
            <a:endParaRPr lang="en-US" sz="2000" b="1" dirty="0">
              <a:solidFill>
                <a:srgbClr val="C00000"/>
              </a:solidFill>
            </a:endParaRPr>
          </a:p>
          <a:p>
            <a:pPr marL="457200" lvl="1" indent="0">
              <a:spcBef>
                <a:spcPts val="0"/>
              </a:spcBef>
              <a:spcAft>
                <a:spcPts val="1200"/>
              </a:spcAft>
              <a:buNone/>
            </a:pPr>
            <a:r>
              <a:rPr lang="en-US" sz="2800" b="1" i="1" dirty="0">
                <a:solidFill>
                  <a:schemeClr val="tx2">
                    <a:lumMod val="75000"/>
                  </a:schemeClr>
                </a:solidFill>
              </a:rPr>
              <a:t>If you might get a ticket even if you drive at </a:t>
            </a:r>
            <a:r>
              <a:rPr lang="en-US" sz="2800" b="1" i="1" dirty="0">
                <a:solidFill>
                  <a:schemeClr val="tx2">
                    <a:lumMod val="75000"/>
                  </a:schemeClr>
                </a:solidFill>
                <a:highlight>
                  <a:srgbClr val="FFFF00"/>
                </a:highlight>
              </a:rPr>
              <a:t>55</a:t>
            </a:r>
            <a:r>
              <a:rPr lang="en-US" sz="2800" b="1" i="1" dirty="0">
                <a:solidFill>
                  <a:schemeClr val="tx2">
                    <a:lumMod val="75000"/>
                  </a:schemeClr>
                </a:solidFill>
              </a:rPr>
              <a:t> mph from an inaccurate radar gun (when the speed limit is 55mph), then you have less to lose by going </a:t>
            </a:r>
            <a:r>
              <a:rPr lang="en-US" sz="2800" b="1" i="1" dirty="0">
                <a:solidFill>
                  <a:schemeClr val="tx2">
                    <a:lumMod val="75000"/>
                  </a:schemeClr>
                </a:solidFill>
                <a:highlight>
                  <a:srgbClr val="FFFF00"/>
                </a:highlight>
              </a:rPr>
              <a:t>80</a:t>
            </a:r>
            <a:r>
              <a:rPr lang="en-US" sz="2800" b="1" i="1" dirty="0">
                <a:solidFill>
                  <a:schemeClr val="tx2">
                    <a:lumMod val="75000"/>
                  </a:schemeClr>
                </a:solidFill>
              </a:rPr>
              <a:t> mph.</a:t>
            </a:r>
            <a:br>
              <a:rPr lang="en-US" sz="2800" b="1" i="1" dirty="0">
                <a:solidFill>
                  <a:schemeClr val="tx2">
                    <a:lumMod val="75000"/>
                  </a:schemeClr>
                </a:solidFill>
              </a:rPr>
            </a:br>
            <a:r>
              <a:rPr lang="en-US" sz="2800" b="1" i="1" dirty="0">
                <a:solidFill>
                  <a:schemeClr val="tx2">
                    <a:lumMod val="75000"/>
                  </a:schemeClr>
                </a:solidFill>
              </a:rPr>
              <a:t>     </a:t>
            </a:r>
            <a:r>
              <a:rPr lang="en-US" sz="2000" dirty="0">
                <a:solidFill>
                  <a:schemeClr val="tx2">
                    <a:lumMod val="75000"/>
                  </a:schemeClr>
                </a:solidFill>
              </a:rPr>
              <a:t>(PS. Nice insight by Posner, who noted it first in the law/econ literature!)</a:t>
            </a:r>
            <a:r>
              <a:rPr lang="en-US" sz="2000" b="1" i="1" dirty="0">
                <a:solidFill>
                  <a:schemeClr val="tx2">
                    <a:lumMod val="75000"/>
                  </a:schemeClr>
                </a:solidFill>
              </a:rPr>
              <a:t> </a:t>
            </a:r>
            <a:endParaRPr lang="en-US"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24</a:t>
            </a:fld>
            <a:endParaRPr lang="en-US">
              <a:solidFill>
                <a:srgbClr val="000000"/>
              </a:solidFill>
            </a:endParaRPr>
          </a:p>
        </p:txBody>
      </p:sp>
    </p:spTree>
    <p:extLst>
      <p:ext uri="{BB962C8B-B14F-4D97-AF65-F5344CB8AC3E}">
        <p14:creationId xmlns:p14="http://schemas.microsoft.com/office/powerpoint/2010/main" val="130305150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55B92A-61A0-4E84-8440-E144D33767D2}"/>
              </a:ext>
            </a:extLst>
          </p:cNvPr>
          <p:cNvSpPr>
            <a:spLocks noGrp="1"/>
          </p:cNvSpPr>
          <p:nvPr>
            <p:ph type="ctrTitle"/>
          </p:nvPr>
        </p:nvSpPr>
        <p:spPr/>
        <p:txBody>
          <a:bodyPr/>
          <a:lstStyle/>
          <a:p>
            <a:r>
              <a:rPr lang="en-US" dirty="0"/>
              <a:t>  </a:t>
            </a:r>
          </a:p>
        </p:txBody>
      </p:sp>
      <p:sp>
        <p:nvSpPr>
          <p:cNvPr id="3" name="Subtitle 2">
            <a:extLst>
              <a:ext uri="{FF2B5EF4-FFF2-40B4-BE49-F238E27FC236}">
                <a16:creationId xmlns:a16="http://schemas.microsoft.com/office/drawing/2014/main" id="{D328BE79-C56F-4C0E-BB9B-5B0646111F23}"/>
              </a:ext>
            </a:extLst>
          </p:cNvPr>
          <p:cNvSpPr>
            <a:spLocks noGrp="1"/>
          </p:cNvSpPr>
          <p:nvPr>
            <p:ph type="subTitle" idx="1"/>
          </p:nvPr>
        </p:nvSpPr>
        <p:spPr/>
        <p:txBody>
          <a:bodyPr>
            <a:normAutofit/>
          </a:bodyPr>
          <a:lstStyle/>
          <a:p>
            <a:r>
              <a:rPr lang="en-US" sz="3200" dirty="0"/>
              <a:t>Case Law</a:t>
            </a:r>
          </a:p>
        </p:txBody>
      </p:sp>
      <p:sp>
        <p:nvSpPr>
          <p:cNvPr id="4" name="Slide Number Placeholder 3">
            <a:extLst>
              <a:ext uri="{FF2B5EF4-FFF2-40B4-BE49-F238E27FC236}">
                <a16:creationId xmlns:a16="http://schemas.microsoft.com/office/drawing/2014/main" id="{4E767015-3ADD-4F0F-8532-EDF0F099BFFC}"/>
              </a:ext>
            </a:extLst>
          </p:cNvPr>
          <p:cNvSpPr>
            <a:spLocks noGrp="1"/>
          </p:cNvSpPr>
          <p:nvPr>
            <p:ph type="sldNum" sz="quarter" idx="12"/>
          </p:nvPr>
        </p:nvSpPr>
        <p:spPr/>
        <p:txBody>
          <a:bodyPr/>
          <a:lstStyle/>
          <a:p>
            <a:pPr>
              <a:defRPr/>
            </a:pPr>
            <a:fld id="{C0FBD287-9FEA-4EE6-848C-8AF69ECC1F34}" type="slidenum">
              <a:rPr lang="en-US" smtClean="0">
                <a:solidFill>
                  <a:srgbClr val="000000"/>
                </a:solidFill>
              </a:rPr>
              <a:pPr>
                <a:defRPr/>
              </a:pPr>
              <a:t>25</a:t>
            </a:fld>
            <a:endParaRPr lang="en-US">
              <a:solidFill>
                <a:srgbClr val="000000"/>
              </a:solidFill>
            </a:endParaRPr>
          </a:p>
        </p:txBody>
      </p:sp>
    </p:spTree>
    <p:extLst>
      <p:ext uri="{BB962C8B-B14F-4D97-AF65-F5344CB8AC3E}">
        <p14:creationId xmlns:p14="http://schemas.microsoft.com/office/powerpoint/2010/main" val="341013327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C2DF2F-77BA-4D84-A86D-A7652594F571}"/>
              </a:ext>
            </a:extLst>
          </p:cNvPr>
          <p:cNvSpPr>
            <a:spLocks noGrp="1"/>
          </p:cNvSpPr>
          <p:nvPr>
            <p:ph type="title"/>
          </p:nvPr>
        </p:nvSpPr>
        <p:spPr>
          <a:xfrm>
            <a:off x="1162050" y="-152400"/>
            <a:ext cx="7886700" cy="1325563"/>
          </a:xfrm>
        </p:spPr>
        <p:txBody>
          <a:bodyPr>
            <a:normAutofit/>
          </a:bodyPr>
          <a:lstStyle/>
          <a:p>
            <a:r>
              <a:rPr lang="en-US" dirty="0"/>
              <a:t>Sample of </a:t>
            </a:r>
            <a:r>
              <a:rPr lang="en-US" sz="3200" dirty="0"/>
              <a:t>Cases</a:t>
            </a:r>
          </a:p>
        </p:txBody>
      </p:sp>
      <p:sp>
        <p:nvSpPr>
          <p:cNvPr id="3" name="Content Placeholder 2">
            <a:extLst>
              <a:ext uri="{FF2B5EF4-FFF2-40B4-BE49-F238E27FC236}">
                <a16:creationId xmlns:a16="http://schemas.microsoft.com/office/drawing/2014/main" id="{39ECFD47-674B-49B2-AE9E-CF17AC6177E4}"/>
              </a:ext>
            </a:extLst>
          </p:cNvPr>
          <p:cNvSpPr>
            <a:spLocks noGrp="1"/>
          </p:cNvSpPr>
          <p:nvPr>
            <p:ph idx="1"/>
          </p:nvPr>
        </p:nvSpPr>
        <p:spPr>
          <a:xfrm>
            <a:off x="838200" y="838200"/>
            <a:ext cx="8534400" cy="6019800"/>
          </a:xfrm>
        </p:spPr>
        <p:txBody>
          <a:bodyPr>
            <a:normAutofit lnSpcReduction="10000"/>
          </a:bodyPr>
          <a:lstStyle/>
          <a:p>
            <a:r>
              <a:rPr lang="en-US" sz="2000" i="1" dirty="0"/>
              <a:t>Ortho</a:t>
            </a:r>
            <a:r>
              <a:rPr lang="en-US" sz="2000" dirty="0"/>
              <a:t> (</a:t>
            </a:r>
            <a:r>
              <a:rPr lang="en-US" sz="2000" dirty="0" err="1"/>
              <a:t>S.D.N.Y</a:t>
            </a:r>
            <a:r>
              <a:rPr lang="en-US" sz="2000" dirty="0"/>
              <a:t>. 1996)</a:t>
            </a:r>
          </a:p>
          <a:p>
            <a:pPr lvl="1"/>
            <a:r>
              <a:rPr lang="en-US" sz="1600" dirty="0"/>
              <a:t>Bundled discount for medical tests</a:t>
            </a:r>
          </a:p>
          <a:p>
            <a:pPr lvl="1"/>
            <a:r>
              <a:rPr lang="en-US" sz="1600" dirty="0"/>
              <a:t>Defined as tying; said that per se rule applies if incremental price less than incremental cost (But, below-cost result not shown in case)</a:t>
            </a:r>
          </a:p>
          <a:p>
            <a:r>
              <a:rPr lang="en-US" sz="2000" i="1" dirty="0"/>
              <a:t>Concord Boat</a:t>
            </a:r>
            <a:r>
              <a:rPr lang="en-US" sz="2000" dirty="0"/>
              <a:t> (8th Cir. 2000) </a:t>
            </a:r>
          </a:p>
          <a:p>
            <a:pPr lvl="1"/>
            <a:r>
              <a:rPr lang="en-US" sz="1600" dirty="0"/>
              <a:t>Loyalty discount on “stern drive” engines for small boats</a:t>
            </a:r>
          </a:p>
          <a:p>
            <a:pPr lvl="1"/>
            <a:r>
              <a:rPr lang="en-US" sz="1600" dirty="0"/>
              <a:t>No violation; rejected plaintiff expert</a:t>
            </a:r>
          </a:p>
          <a:p>
            <a:r>
              <a:rPr lang="en-US" sz="2000" i="1" dirty="0" err="1"/>
              <a:t>LePages</a:t>
            </a:r>
            <a:r>
              <a:rPr lang="en-US" sz="2000" dirty="0"/>
              <a:t> (3d Cir. 2003) </a:t>
            </a:r>
          </a:p>
          <a:p>
            <a:pPr lvl="1"/>
            <a:r>
              <a:rPr lang="en-US" sz="1600" dirty="0"/>
              <a:t>Bundled discount of 3M products (discount on branded “Scotch” tape if buy EM private label tape))</a:t>
            </a:r>
          </a:p>
          <a:p>
            <a:pPr lvl="1"/>
            <a:r>
              <a:rPr lang="en-US" sz="1600" dirty="0"/>
              <a:t>Found to be anticompetitive </a:t>
            </a:r>
          </a:p>
          <a:p>
            <a:pPr lvl="1"/>
            <a:r>
              <a:rPr lang="en-US" sz="1600" dirty="0"/>
              <a:t>Court did not require </a:t>
            </a:r>
            <a:r>
              <a:rPr lang="en-US" sz="1600" i="1" dirty="0"/>
              <a:t>Brooke Group </a:t>
            </a:r>
            <a:r>
              <a:rPr lang="en-US" sz="1600" dirty="0"/>
              <a:t>PCT or </a:t>
            </a:r>
            <a:r>
              <a:rPr lang="en-US" sz="1600" dirty="0" err="1"/>
              <a:t>IPCT</a:t>
            </a:r>
            <a:endParaRPr lang="en-US" sz="1600" dirty="0"/>
          </a:p>
          <a:p>
            <a:pPr lvl="1"/>
            <a:r>
              <a:rPr lang="en-US" sz="1600" dirty="0"/>
              <a:t>Relied on substantial foreclosure; entrant could not match since multiproduct</a:t>
            </a:r>
          </a:p>
          <a:p>
            <a:r>
              <a:rPr lang="en-US" sz="2000" i="1" dirty="0" err="1"/>
              <a:t>Peacehealth</a:t>
            </a:r>
            <a:r>
              <a:rPr lang="en-US" sz="2000" dirty="0"/>
              <a:t> (9th Cir. 2008) </a:t>
            </a:r>
          </a:p>
          <a:p>
            <a:pPr lvl="1"/>
            <a:r>
              <a:rPr lang="en-US" sz="1600" dirty="0"/>
              <a:t>Bundled discount to insurers </a:t>
            </a:r>
            <a:br>
              <a:rPr lang="en-US" sz="1600" dirty="0"/>
            </a:br>
            <a:r>
              <a:rPr lang="en-US" sz="1600" dirty="0"/>
              <a:t>(large discount on “tertiary” services if buy primary /secondary services)</a:t>
            </a:r>
          </a:p>
          <a:p>
            <a:pPr lvl="1"/>
            <a:r>
              <a:rPr lang="en-US" sz="1600" dirty="0"/>
              <a:t>Remanded (and case then settled)</a:t>
            </a:r>
          </a:p>
          <a:p>
            <a:pPr lvl="1"/>
            <a:r>
              <a:rPr lang="en-US" sz="1600" dirty="0"/>
              <a:t>Invited and received many Amicus briefs </a:t>
            </a:r>
          </a:p>
          <a:p>
            <a:pPr lvl="1"/>
            <a:r>
              <a:rPr lang="en-US" sz="1600" dirty="0"/>
              <a:t>Rejected </a:t>
            </a:r>
            <a:r>
              <a:rPr lang="en-US" sz="1600" i="1" dirty="0" err="1"/>
              <a:t>LePages</a:t>
            </a:r>
            <a:r>
              <a:rPr lang="en-US" sz="1600" i="1" dirty="0"/>
              <a:t> </a:t>
            </a:r>
            <a:r>
              <a:rPr lang="en-US" sz="1600" dirty="0"/>
              <a:t>and PCT.</a:t>
            </a:r>
          </a:p>
          <a:p>
            <a:pPr lvl="1"/>
            <a:r>
              <a:rPr lang="en-US" sz="1600" dirty="0"/>
              <a:t>Adopts </a:t>
            </a:r>
            <a:r>
              <a:rPr lang="en-US" sz="1600" dirty="0" err="1"/>
              <a:t>IPCT</a:t>
            </a:r>
            <a:r>
              <a:rPr lang="en-US" sz="1600" dirty="0"/>
              <a:t>, which it calls the “discount attribution” test (i.e., attribute the discount on tying product to tied product) </a:t>
            </a:r>
          </a:p>
          <a:p>
            <a:pPr lvl="1"/>
            <a:r>
              <a:rPr lang="en-US" sz="1600" dirty="0"/>
              <a:t>No recoupment prong required; but antitrust injury prong appears similar</a:t>
            </a:r>
          </a:p>
        </p:txBody>
      </p:sp>
      <p:sp>
        <p:nvSpPr>
          <p:cNvPr id="4" name="Slide Number Placeholder 3">
            <a:extLst>
              <a:ext uri="{FF2B5EF4-FFF2-40B4-BE49-F238E27FC236}">
                <a16:creationId xmlns:a16="http://schemas.microsoft.com/office/drawing/2014/main" id="{0AC49D32-7F7C-4843-AB55-B4BA1CD815C3}"/>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26</a:t>
            </a:fld>
            <a:endParaRPr lang="en-US">
              <a:solidFill>
                <a:srgbClr val="000000"/>
              </a:solidFill>
            </a:endParaRPr>
          </a:p>
        </p:txBody>
      </p:sp>
      <p:sp>
        <p:nvSpPr>
          <p:cNvPr id="5" name="TextBox 4">
            <a:extLst>
              <a:ext uri="{FF2B5EF4-FFF2-40B4-BE49-F238E27FC236}">
                <a16:creationId xmlns:a16="http://schemas.microsoft.com/office/drawing/2014/main" id="{AA3AFC69-7A51-4739-9FD1-A57A9A01F2C3}"/>
              </a:ext>
            </a:extLst>
          </p:cNvPr>
          <p:cNvSpPr txBox="1"/>
          <p:nvPr/>
        </p:nvSpPr>
        <p:spPr>
          <a:xfrm>
            <a:off x="9048750" y="4343400"/>
            <a:ext cx="2838450" cy="1323439"/>
          </a:xfrm>
          <a:prstGeom prst="rect">
            <a:avLst/>
          </a:prstGeom>
          <a:solidFill>
            <a:srgbClr val="FFC000"/>
          </a:solidFill>
          <a:ln w="38100">
            <a:solidFill>
              <a:srgbClr val="0070C0"/>
            </a:solidFill>
          </a:ln>
        </p:spPr>
        <p:txBody>
          <a:bodyPr wrap="square" rtlCol="0">
            <a:spAutoFit/>
          </a:bodyPr>
          <a:lstStyle/>
          <a:p>
            <a:r>
              <a:rPr lang="en-US" sz="2000" b="1" dirty="0">
                <a:solidFill>
                  <a:srgbClr val="0070C0"/>
                </a:solidFill>
              </a:rPr>
              <a:t>Telecoms’ Amici suggested </a:t>
            </a:r>
            <a:r>
              <a:rPr lang="en-US" sz="2000" b="1" i="1" dirty="0">
                <a:solidFill>
                  <a:srgbClr val="0070C0"/>
                </a:solidFill>
              </a:rPr>
              <a:t>full BG (</a:t>
            </a:r>
            <a:r>
              <a:rPr lang="en-US" sz="2000" b="1" dirty="0">
                <a:solidFill>
                  <a:srgbClr val="0070C0"/>
                </a:solidFill>
              </a:rPr>
              <a:t>i.e.,</a:t>
            </a:r>
            <a:r>
              <a:rPr lang="en-US" sz="2000" b="1" i="1" dirty="0">
                <a:solidFill>
                  <a:srgbClr val="0070C0"/>
                </a:solidFill>
              </a:rPr>
              <a:t> average </a:t>
            </a:r>
            <a:r>
              <a:rPr lang="en-US" sz="2000" b="1" dirty="0">
                <a:solidFill>
                  <a:srgbClr val="0070C0"/>
                </a:solidFill>
              </a:rPr>
              <a:t>price of entire bundle vs </a:t>
            </a:r>
            <a:r>
              <a:rPr lang="en-US" sz="2000" b="1" i="1" dirty="0">
                <a:solidFill>
                  <a:srgbClr val="0070C0"/>
                </a:solidFill>
              </a:rPr>
              <a:t>average cost</a:t>
            </a:r>
          </a:p>
        </p:txBody>
      </p:sp>
      <p:cxnSp>
        <p:nvCxnSpPr>
          <p:cNvPr id="6" name="Straight Arrow Connector 5">
            <a:extLst>
              <a:ext uri="{FF2B5EF4-FFF2-40B4-BE49-F238E27FC236}">
                <a16:creationId xmlns:a16="http://schemas.microsoft.com/office/drawing/2014/main" id="{51B6AD30-BC94-4AB3-8D12-DB08F5C01A26}"/>
              </a:ext>
            </a:extLst>
          </p:cNvPr>
          <p:cNvCxnSpPr>
            <a:cxnSpLocks/>
          </p:cNvCxnSpPr>
          <p:nvPr/>
        </p:nvCxnSpPr>
        <p:spPr>
          <a:xfrm flipH="1">
            <a:off x="6781800" y="5257800"/>
            <a:ext cx="1676400" cy="18341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159579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8F1CA6-7957-47DB-9340-D18A47C35510}"/>
              </a:ext>
            </a:extLst>
          </p:cNvPr>
          <p:cNvSpPr>
            <a:spLocks noGrp="1"/>
          </p:cNvSpPr>
          <p:nvPr>
            <p:ph type="title"/>
          </p:nvPr>
        </p:nvSpPr>
        <p:spPr>
          <a:xfrm>
            <a:off x="1143000" y="192765"/>
            <a:ext cx="8286750" cy="1325563"/>
          </a:xfrm>
        </p:spPr>
        <p:txBody>
          <a:bodyPr>
            <a:normAutofit/>
          </a:bodyPr>
          <a:lstStyle/>
          <a:p>
            <a:r>
              <a:rPr lang="en-US" sz="3200" i="1" dirty="0"/>
              <a:t>Meritor </a:t>
            </a:r>
            <a:r>
              <a:rPr lang="en-US" sz="3200" dirty="0"/>
              <a:t>and </a:t>
            </a:r>
            <a:r>
              <a:rPr lang="en-US" sz="3200" i="1" dirty="0"/>
              <a:t>Sanofi </a:t>
            </a:r>
            <a:r>
              <a:rPr lang="en-US" sz="3200" dirty="0"/>
              <a:t>Loyalty Discounts: Summary </a:t>
            </a:r>
          </a:p>
        </p:txBody>
      </p:sp>
      <p:sp>
        <p:nvSpPr>
          <p:cNvPr id="3" name="Content Placeholder 2">
            <a:extLst>
              <a:ext uri="{FF2B5EF4-FFF2-40B4-BE49-F238E27FC236}">
                <a16:creationId xmlns:a16="http://schemas.microsoft.com/office/drawing/2014/main" id="{2189C4D6-582D-440B-8A99-F467260F1BB2}"/>
              </a:ext>
            </a:extLst>
          </p:cNvPr>
          <p:cNvSpPr>
            <a:spLocks noGrp="1"/>
          </p:cNvSpPr>
          <p:nvPr>
            <p:ph idx="1"/>
          </p:nvPr>
        </p:nvSpPr>
        <p:spPr>
          <a:xfrm>
            <a:off x="580918" y="1347215"/>
            <a:ext cx="9629882" cy="5374259"/>
          </a:xfrm>
        </p:spPr>
        <p:txBody>
          <a:bodyPr>
            <a:normAutofit lnSpcReduction="10000"/>
          </a:bodyPr>
          <a:lstStyle/>
          <a:p>
            <a:pPr>
              <a:lnSpc>
                <a:spcPct val="100000"/>
              </a:lnSpc>
            </a:pPr>
            <a:r>
              <a:rPr lang="en-US" sz="2000" i="1" dirty="0">
                <a:solidFill>
                  <a:srgbClr val="C00000"/>
                </a:solidFill>
              </a:rPr>
              <a:t>Meritor </a:t>
            </a:r>
            <a:r>
              <a:rPr lang="en-US" sz="2000" dirty="0">
                <a:solidFill>
                  <a:srgbClr val="C00000"/>
                </a:solidFill>
              </a:rPr>
              <a:t>(3d Cir. 2012)</a:t>
            </a:r>
          </a:p>
          <a:p>
            <a:pPr lvl="1">
              <a:lnSpc>
                <a:spcPct val="100000"/>
              </a:lnSpc>
            </a:pPr>
            <a:r>
              <a:rPr lang="en-US" sz="1800" dirty="0"/>
              <a:t>Finds liability under full ED </a:t>
            </a:r>
            <a:r>
              <a:rPr lang="en-US" sz="1800" dirty="0" err="1"/>
              <a:t>ROR</a:t>
            </a:r>
            <a:r>
              <a:rPr lang="en-US" sz="1800" dirty="0"/>
              <a:t> analysis, based on a variety of contractual conditions </a:t>
            </a:r>
          </a:p>
          <a:p>
            <a:pPr lvl="1">
              <a:lnSpc>
                <a:spcPct val="100000"/>
              </a:lnSpc>
            </a:pPr>
            <a:r>
              <a:rPr lang="en-US" sz="1800" dirty="0">
                <a:solidFill>
                  <a:srgbClr val="C00000"/>
                </a:solidFill>
              </a:rPr>
              <a:t>Rejects requirement to use PCT or </a:t>
            </a:r>
            <a:r>
              <a:rPr lang="en-US" sz="1800" dirty="0" err="1">
                <a:solidFill>
                  <a:srgbClr val="C00000"/>
                </a:solidFill>
              </a:rPr>
              <a:t>ICPT</a:t>
            </a:r>
            <a:r>
              <a:rPr lang="en-US" sz="1800" dirty="0">
                <a:solidFill>
                  <a:srgbClr val="C00000"/>
                </a:solidFill>
              </a:rPr>
              <a:t> </a:t>
            </a:r>
          </a:p>
          <a:p>
            <a:pPr lvl="1">
              <a:lnSpc>
                <a:spcPct val="100000"/>
              </a:lnSpc>
            </a:pPr>
            <a:r>
              <a:rPr lang="en-US" sz="1800" b="1" dirty="0">
                <a:highlight>
                  <a:srgbClr val="FFFF00"/>
                </a:highlight>
              </a:rPr>
              <a:t>Suggests that some type of price/cost test if “price is clearly the predominant mechanism of exclusion” is price.</a:t>
            </a:r>
          </a:p>
          <a:p>
            <a:pPr lvl="2">
              <a:lnSpc>
                <a:spcPct val="100000"/>
              </a:lnSpc>
            </a:pPr>
            <a:r>
              <a:rPr lang="en-US" sz="1800" b="1" dirty="0">
                <a:highlight>
                  <a:srgbClr val="00FF00"/>
                </a:highlight>
              </a:rPr>
              <a:t>This suggests that “condition alone” is not enough for ED.   </a:t>
            </a:r>
          </a:p>
          <a:p>
            <a:pPr lvl="2">
              <a:lnSpc>
                <a:spcPct val="100000"/>
              </a:lnSpc>
            </a:pPr>
            <a:r>
              <a:rPr lang="en-US" sz="1800" b="1" dirty="0">
                <a:highlight>
                  <a:srgbClr val="00FF00"/>
                </a:highlight>
              </a:rPr>
              <a:t>Why?  It requires other facts; are “non-contestable sales” sufficient? </a:t>
            </a:r>
          </a:p>
          <a:p>
            <a:pPr lvl="1">
              <a:lnSpc>
                <a:spcPct val="100000"/>
              </a:lnSpc>
            </a:pPr>
            <a:r>
              <a:rPr lang="en-US" sz="1800" dirty="0"/>
              <a:t>Long term contracts here had numerous other exclusionary provisions</a:t>
            </a:r>
          </a:p>
          <a:p>
            <a:pPr lvl="1">
              <a:lnSpc>
                <a:spcPct val="100000"/>
              </a:lnSpc>
            </a:pPr>
            <a:r>
              <a:rPr lang="en-US" sz="1800" i="1" dirty="0">
                <a:solidFill>
                  <a:srgbClr val="C00000"/>
                </a:solidFill>
              </a:rPr>
              <a:t>2-1: Dissent would apply some type of price-cost test</a:t>
            </a:r>
          </a:p>
          <a:p>
            <a:pPr>
              <a:lnSpc>
                <a:spcPct val="100000"/>
              </a:lnSpc>
            </a:pPr>
            <a:r>
              <a:rPr lang="en-US" sz="2000" i="1" dirty="0">
                <a:solidFill>
                  <a:srgbClr val="C00000"/>
                </a:solidFill>
              </a:rPr>
              <a:t>Sanofi </a:t>
            </a:r>
            <a:r>
              <a:rPr lang="en-US" sz="2000" dirty="0">
                <a:solidFill>
                  <a:srgbClr val="C00000"/>
                </a:solidFill>
              </a:rPr>
              <a:t>(3d Cir. 2016)</a:t>
            </a:r>
          </a:p>
          <a:p>
            <a:pPr lvl="1">
              <a:lnSpc>
                <a:spcPct val="100000"/>
              </a:lnSpc>
            </a:pPr>
            <a:r>
              <a:rPr lang="en-US" sz="1800" dirty="0"/>
              <a:t>Worse facts for plaintiff than in </a:t>
            </a:r>
            <a:r>
              <a:rPr lang="en-US" sz="1800" i="1" dirty="0"/>
              <a:t>Meritor</a:t>
            </a:r>
          </a:p>
          <a:p>
            <a:pPr lvl="1">
              <a:lnSpc>
                <a:spcPct val="100000"/>
              </a:lnSpc>
            </a:pPr>
            <a:r>
              <a:rPr lang="en-US" sz="1800" dirty="0"/>
              <a:t>Rejects plaintiff claims under ROR, not </a:t>
            </a:r>
            <a:r>
              <a:rPr lang="en-US" sz="1800" i="1" dirty="0"/>
              <a:t>Brooke Group </a:t>
            </a:r>
            <a:r>
              <a:rPr lang="en-US" sz="1800" dirty="0"/>
              <a:t>analysis</a:t>
            </a:r>
          </a:p>
          <a:p>
            <a:pPr lvl="1">
              <a:lnSpc>
                <a:spcPct val="100000"/>
              </a:lnSpc>
            </a:pPr>
            <a:r>
              <a:rPr lang="en-US" sz="1800" dirty="0"/>
              <a:t>Rejected claims of “non-contestable sales” and other restraints</a:t>
            </a:r>
          </a:p>
          <a:p>
            <a:pPr lvl="1">
              <a:lnSpc>
                <a:spcPct val="100000"/>
              </a:lnSpc>
            </a:pPr>
            <a:r>
              <a:rPr lang="en-US" sz="1800" b="1" dirty="0">
                <a:highlight>
                  <a:srgbClr val="00FF00"/>
                </a:highlight>
              </a:rPr>
              <a:t>Opinion also suggests that “condition alone” is not enough for ED. </a:t>
            </a:r>
          </a:p>
          <a:p>
            <a:pPr lvl="1">
              <a:lnSpc>
                <a:spcPct val="100000"/>
              </a:lnSpc>
            </a:pPr>
            <a:r>
              <a:rPr lang="en-US" sz="1800" b="1" dirty="0">
                <a:highlight>
                  <a:srgbClr val="00FF00"/>
                </a:highlight>
              </a:rPr>
              <a:t>It appears that “condition plus non-contestable sales” would be enough to apply ED ROR.  (Or, at least I think opinion can be interpreted in that way).</a:t>
            </a:r>
          </a:p>
          <a:p>
            <a:pPr marL="457200" lvl="1" indent="0">
              <a:lnSpc>
                <a:spcPct val="100000"/>
              </a:lnSpc>
              <a:buNone/>
            </a:pPr>
            <a:endParaRPr lang="en-US" sz="1800" dirty="0"/>
          </a:p>
          <a:p>
            <a:pPr>
              <a:lnSpc>
                <a:spcPct val="100000"/>
              </a:lnSpc>
            </a:pPr>
            <a:endParaRPr lang="en-US" sz="2000" dirty="0"/>
          </a:p>
        </p:txBody>
      </p:sp>
      <p:sp>
        <p:nvSpPr>
          <p:cNvPr id="4" name="Slide Number Placeholder 3">
            <a:extLst>
              <a:ext uri="{FF2B5EF4-FFF2-40B4-BE49-F238E27FC236}">
                <a16:creationId xmlns:a16="http://schemas.microsoft.com/office/drawing/2014/main" id="{49202100-51A1-4E26-8A1E-6524E0C4767D}"/>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27</a:t>
            </a:fld>
            <a:endParaRPr lang="en-US">
              <a:solidFill>
                <a:srgbClr val="000000"/>
              </a:solidFill>
            </a:endParaRPr>
          </a:p>
        </p:txBody>
      </p:sp>
    </p:spTree>
    <p:extLst>
      <p:ext uri="{BB962C8B-B14F-4D97-AF65-F5344CB8AC3E}">
        <p14:creationId xmlns:p14="http://schemas.microsoft.com/office/powerpoint/2010/main" val="205464619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B157E-822E-4890-91AE-3E5DF0149992}"/>
              </a:ext>
            </a:extLst>
          </p:cNvPr>
          <p:cNvSpPr>
            <a:spLocks noGrp="1"/>
          </p:cNvSpPr>
          <p:nvPr>
            <p:ph type="title"/>
          </p:nvPr>
        </p:nvSpPr>
        <p:spPr/>
        <p:txBody>
          <a:bodyPr>
            <a:normAutofit/>
          </a:bodyPr>
          <a:lstStyle/>
          <a:p>
            <a:r>
              <a:rPr lang="en-US" sz="3200" i="1" dirty="0"/>
              <a:t>Meritor</a:t>
            </a:r>
            <a:r>
              <a:rPr lang="en-US" sz="3200" dirty="0"/>
              <a:t> (3d Cir. 2012): Summary</a:t>
            </a:r>
            <a:endParaRPr lang="en-US" sz="3200" i="1" dirty="0">
              <a:solidFill>
                <a:srgbClr val="00B0F0"/>
              </a:solidFill>
            </a:endParaRPr>
          </a:p>
        </p:txBody>
      </p:sp>
      <p:sp>
        <p:nvSpPr>
          <p:cNvPr id="3" name="Content Placeholder 2">
            <a:extLst>
              <a:ext uri="{FF2B5EF4-FFF2-40B4-BE49-F238E27FC236}">
                <a16:creationId xmlns:a16="http://schemas.microsoft.com/office/drawing/2014/main" id="{71694E0E-34D1-4936-8AC5-38399B30B5F2}"/>
              </a:ext>
            </a:extLst>
          </p:cNvPr>
          <p:cNvSpPr>
            <a:spLocks noGrp="1"/>
          </p:cNvSpPr>
          <p:nvPr>
            <p:ph idx="1"/>
          </p:nvPr>
        </p:nvSpPr>
        <p:spPr>
          <a:xfrm>
            <a:off x="825356" y="1457216"/>
            <a:ext cx="8090044" cy="5273677"/>
          </a:xfrm>
        </p:spPr>
        <p:txBody>
          <a:bodyPr>
            <a:normAutofit fontScale="70000" lnSpcReduction="20000"/>
          </a:bodyPr>
          <a:lstStyle/>
          <a:p>
            <a:r>
              <a:rPr lang="en-US" dirty="0"/>
              <a:t>Basics </a:t>
            </a:r>
            <a:r>
              <a:rPr lang="en-US" sz="2600" i="1" dirty="0">
                <a:solidFill>
                  <a:srgbClr val="00B0F0"/>
                </a:solidFill>
              </a:rPr>
              <a:t>(pp. 1077-78)</a:t>
            </a:r>
            <a:endParaRPr lang="en-US" dirty="0"/>
          </a:p>
          <a:p>
            <a:pPr lvl="1"/>
            <a:r>
              <a:rPr lang="en-US" dirty="0"/>
              <a:t>Eaton is monopolist in heavy duty truck transmissions; </a:t>
            </a:r>
          </a:p>
          <a:p>
            <a:pPr lvl="1"/>
            <a:r>
              <a:rPr lang="en-US" dirty="0" err="1"/>
              <a:t>ZF</a:t>
            </a:r>
            <a:r>
              <a:rPr lang="en-US" dirty="0"/>
              <a:t> Meritor JV (“</a:t>
            </a:r>
            <a:r>
              <a:rPr lang="en-US" dirty="0" err="1"/>
              <a:t>ZFM</a:t>
            </a:r>
            <a:r>
              <a:rPr lang="en-US" dirty="0"/>
              <a:t>”) originally has 15% share</a:t>
            </a:r>
          </a:p>
          <a:p>
            <a:pPr lvl="1"/>
            <a:r>
              <a:rPr lang="en-US" dirty="0" err="1"/>
              <a:t>ZF</a:t>
            </a:r>
            <a:r>
              <a:rPr lang="en-US" dirty="0"/>
              <a:t>-Meritor JV (</a:t>
            </a:r>
            <a:r>
              <a:rPr lang="en-US" dirty="0" err="1"/>
              <a:t>ZFM</a:t>
            </a:r>
            <a:r>
              <a:rPr lang="en-US" dirty="0"/>
              <a:t>): new product -2pedal auto trans; project share =30-50%</a:t>
            </a:r>
          </a:p>
          <a:p>
            <a:pPr lvl="1"/>
            <a:r>
              <a:rPr lang="en-US" dirty="0"/>
              <a:t>Eaton institutes long term agreements (LTAs) while working on its own 2-pedal auto trans</a:t>
            </a:r>
          </a:p>
          <a:p>
            <a:r>
              <a:rPr lang="en-US" dirty="0"/>
              <a:t>Exclusionary restraints in LTAs </a:t>
            </a:r>
            <a:r>
              <a:rPr lang="en-US" sz="2600" i="1" dirty="0">
                <a:solidFill>
                  <a:srgbClr val="00B0F0"/>
                </a:solidFill>
              </a:rPr>
              <a:t>(pp. 1078-80)</a:t>
            </a:r>
            <a:endParaRPr lang="en-US" dirty="0"/>
          </a:p>
          <a:p>
            <a:pPr lvl="1"/>
            <a:r>
              <a:rPr lang="en-US" dirty="0">
                <a:solidFill>
                  <a:srgbClr val="C00000"/>
                </a:solidFill>
              </a:rPr>
              <a:t>Mkt share rebates; upfront payment plus market share threshold</a:t>
            </a:r>
          </a:p>
          <a:p>
            <a:pPr lvl="1"/>
            <a:r>
              <a:rPr lang="en-US" dirty="0"/>
              <a:t>Contracts were 5-year (or more duration) </a:t>
            </a:r>
          </a:p>
          <a:p>
            <a:pPr lvl="1"/>
            <a:r>
              <a:rPr lang="en-US" dirty="0"/>
              <a:t>Full repayment of accrued rebates if miss threshold in any one year</a:t>
            </a:r>
          </a:p>
          <a:p>
            <a:pPr lvl="1"/>
            <a:r>
              <a:rPr lang="en-US" dirty="0"/>
              <a:t>OEM may not include </a:t>
            </a:r>
            <a:r>
              <a:rPr lang="en-US" dirty="0" err="1"/>
              <a:t>ZFM</a:t>
            </a:r>
            <a:r>
              <a:rPr lang="en-US" dirty="0"/>
              <a:t> in “data book” shared with customers</a:t>
            </a:r>
          </a:p>
          <a:p>
            <a:pPr lvl="1"/>
            <a:r>
              <a:rPr lang="en-US" dirty="0"/>
              <a:t>OEM must offer preferential pricing (like retail MFN-plus for Eaton </a:t>
            </a:r>
          </a:p>
          <a:p>
            <a:pPr lvl="1"/>
            <a:r>
              <a:rPr lang="en-US" dirty="0"/>
              <a:t>Price match option (1056)</a:t>
            </a:r>
          </a:p>
          <a:p>
            <a:pPr lvl="1"/>
            <a:r>
              <a:rPr lang="en-US" dirty="0"/>
              <a:t>OEMs must cooperate to exclude ZFM </a:t>
            </a:r>
            <a:r>
              <a:rPr lang="en-US" sz="2000" i="1" dirty="0">
                <a:solidFill>
                  <a:srgbClr val="00B0F0"/>
                </a:solidFill>
              </a:rPr>
              <a:t>(p. 1079)</a:t>
            </a:r>
            <a:endParaRPr lang="en-US" i="1" dirty="0">
              <a:solidFill>
                <a:srgbClr val="00B0F0"/>
              </a:solidFill>
            </a:endParaRPr>
          </a:p>
          <a:p>
            <a:r>
              <a:rPr lang="en-US" dirty="0"/>
              <a:t>Market Impact</a:t>
            </a:r>
          </a:p>
          <a:p>
            <a:pPr lvl="1"/>
            <a:r>
              <a:rPr lang="en-US" dirty="0" err="1"/>
              <a:t>ZFM</a:t>
            </a:r>
            <a:r>
              <a:rPr lang="en-US" dirty="0"/>
              <a:t> Mkt Share fells to 8%</a:t>
            </a:r>
          </a:p>
          <a:p>
            <a:pPr lvl="1"/>
            <a:r>
              <a:rPr lang="en-US" dirty="0" err="1"/>
              <a:t>ZFM</a:t>
            </a:r>
            <a:r>
              <a:rPr lang="en-US" dirty="0"/>
              <a:t> MVS = 10%;</a:t>
            </a:r>
          </a:p>
          <a:p>
            <a:pPr lvl="1"/>
            <a:r>
              <a:rPr lang="en-US" dirty="0" err="1"/>
              <a:t>ZFM</a:t>
            </a:r>
            <a:r>
              <a:rPr lang="en-US" dirty="0"/>
              <a:t> exits US market in 2007</a:t>
            </a:r>
          </a:p>
          <a:p>
            <a:r>
              <a:rPr lang="en-US" dirty="0" err="1"/>
              <a:t>DCt</a:t>
            </a:r>
            <a:r>
              <a:rPr lang="en-US" dirty="0"/>
              <a:t> (2009) awards injunction on mkt share discount but no damages</a:t>
            </a:r>
          </a:p>
          <a:p>
            <a:pPr marL="0" indent="0">
              <a:buNone/>
            </a:pPr>
            <a:endParaRPr lang="en-US" dirty="0"/>
          </a:p>
        </p:txBody>
      </p:sp>
      <p:sp>
        <p:nvSpPr>
          <p:cNvPr id="4" name="Slide Number Placeholder 3">
            <a:extLst>
              <a:ext uri="{FF2B5EF4-FFF2-40B4-BE49-F238E27FC236}">
                <a16:creationId xmlns:a16="http://schemas.microsoft.com/office/drawing/2014/main" id="{6E583C85-8827-456A-AC85-D8A80EF388AC}"/>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28</a:t>
            </a:fld>
            <a:endParaRPr lang="en-US">
              <a:solidFill>
                <a:srgbClr val="000000"/>
              </a:solidFill>
            </a:endParaRPr>
          </a:p>
        </p:txBody>
      </p:sp>
    </p:spTree>
    <p:extLst>
      <p:ext uri="{BB962C8B-B14F-4D97-AF65-F5344CB8AC3E}">
        <p14:creationId xmlns:p14="http://schemas.microsoft.com/office/powerpoint/2010/main" val="144188900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35FDEC-A570-4352-AE2A-C524276662DC}"/>
              </a:ext>
            </a:extLst>
          </p:cNvPr>
          <p:cNvSpPr>
            <a:spLocks noGrp="1"/>
          </p:cNvSpPr>
          <p:nvPr>
            <p:ph type="title"/>
          </p:nvPr>
        </p:nvSpPr>
        <p:spPr/>
        <p:txBody>
          <a:bodyPr>
            <a:normAutofit/>
          </a:bodyPr>
          <a:lstStyle/>
          <a:p>
            <a:r>
              <a:rPr lang="en-US" sz="3200" i="1" dirty="0"/>
              <a:t>Meritor</a:t>
            </a:r>
            <a:r>
              <a:rPr lang="en-US" sz="3200" dirty="0"/>
              <a:t>:</a:t>
            </a:r>
            <a:r>
              <a:rPr lang="en-US" sz="3200" i="1" dirty="0"/>
              <a:t> </a:t>
            </a:r>
            <a:r>
              <a:rPr lang="en-US" sz="3200" dirty="0"/>
              <a:t>Legal Standard</a:t>
            </a:r>
          </a:p>
        </p:txBody>
      </p:sp>
      <p:sp>
        <p:nvSpPr>
          <p:cNvPr id="3" name="Content Placeholder 2">
            <a:extLst>
              <a:ext uri="{FF2B5EF4-FFF2-40B4-BE49-F238E27FC236}">
                <a16:creationId xmlns:a16="http://schemas.microsoft.com/office/drawing/2014/main" id="{1DB67492-4C8D-4254-9A19-EC6F2C7DE448}"/>
              </a:ext>
            </a:extLst>
          </p:cNvPr>
          <p:cNvSpPr>
            <a:spLocks noGrp="1"/>
          </p:cNvSpPr>
          <p:nvPr>
            <p:ph idx="1"/>
          </p:nvPr>
        </p:nvSpPr>
        <p:spPr>
          <a:xfrm>
            <a:off x="685799" y="1761565"/>
            <a:ext cx="7543801" cy="4351338"/>
          </a:xfrm>
        </p:spPr>
        <p:txBody>
          <a:bodyPr>
            <a:normAutofit lnSpcReduction="10000"/>
          </a:bodyPr>
          <a:lstStyle/>
          <a:p>
            <a:r>
              <a:rPr lang="en-US" dirty="0"/>
              <a:t>Good review of ED law </a:t>
            </a:r>
            <a:r>
              <a:rPr lang="en-US" sz="2200" i="1" dirty="0">
                <a:solidFill>
                  <a:srgbClr val="00B0F0"/>
                </a:solidFill>
              </a:rPr>
              <a:t>(p.1082)</a:t>
            </a:r>
            <a:endParaRPr lang="en-US" i="1" dirty="0">
              <a:solidFill>
                <a:srgbClr val="00B0F0"/>
              </a:solidFill>
            </a:endParaRPr>
          </a:p>
          <a:p>
            <a:pPr lvl="1"/>
            <a:r>
              <a:rPr lang="en-US" dirty="0"/>
              <a:t>Accepts idea that “de facto” ED is sufficient </a:t>
            </a:r>
          </a:p>
          <a:p>
            <a:pPr lvl="1"/>
            <a:r>
              <a:rPr lang="en-US" dirty="0"/>
              <a:t>Accepts that ED may be procompetitive</a:t>
            </a:r>
          </a:p>
          <a:p>
            <a:pPr lvl="1"/>
            <a:r>
              <a:rPr lang="en-US" dirty="0"/>
              <a:t>Accepts special concern when monopolist</a:t>
            </a:r>
          </a:p>
          <a:p>
            <a:pPr lvl="1"/>
            <a:r>
              <a:rPr lang="en-US" dirty="0"/>
              <a:t>Mandates “substantial foreclosure” test, but with broad interpretation beyond the numbers</a:t>
            </a:r>
          </a:p>
          <a:p>
            <a:pPr lvl="1"/>
            <a:r>
              <a:rPr lang="en-US" dirty="0"/>
              <a:t>ROR Standard: </a:t>
            </a:r>
            <a:r>
              <a:rPr lang="en-US" i="1" dirty="0"/>
              <a:t>probable effect </a:t>
            </a:r>
            <a:r>
              <a:rPr lang="en-US" dirty="0"/>
              <a:t>on competition </a:t>
            </a:r>
            <a:r>
              <a:rPr lang="en-US" sz="2200" i="1" dirty="0">
                <a:solidFill>
                  <a:srgbClr val="00B0F0"/>
                </a:solidFill>
              </a:rPr>
              <a:t>(p.1082)</a:t>
            </a:r>
          </a:p>
          <a:p>
            <a:pPr lvl="2"/>
            <a:r>
              <a:rPr lang="en-US" sz="2200" dirty="0"/>
              <a:t>No set formula; several relevant factors </a:t>
            </a:r>
          </a:p>
          <a:p>
            <a:r>
              <a:rPr lang="en-US" sz="2200" dirty="0">
                <a:solidFill>
                  <a:srgbClr val="C00000"/>
                </a:solidFill>
              </a:rPr>
              <a:t>Rejects requirement of PCT or </a:t>
            </a:r>
            <a:r>
              <a:rPr lang="en-US" sz="2200" dirty="0" err="1">
                <a:solidFill>
                  <a:srgbClr val="C00000"/>
                </a:solidFill>
              </a:rPr>
              <a:t>IPCT</a:t>
            </a:r>
            <a:r>
              <a:rPr lang="en-US" sz="2200" dirty="0">
                <a:solidFill>
                  <a:srgbClr val="C00000"/>
                </a:solidFill>
              </a:rPr>
              <a:t>.  But argues that “condition alone” is not enough to reject need for IPCT, when price “is clearly predominant” </a:t>
            </a:r>
            <a:r>
              <a:rPr lang="en-US" sz="2300" i="1" dirty="0">
                <a:solidFill>
                  <a:srgbClr val="00B0F0"/>
                </a:solidFill>
              </a:rPr>
              <a:t>(p. 1085, fn. 11)</a:t>
            </a:r>
            <a:endParaRPr lang="en-US" b="1" i="1" dirty="0">
              <a:solidFill>
                <a:srgbClr val="00B0F0"/>
              </a:solidFill>
            </a:endParaRPr>
          </a:p>
        </p:txBody>
      </p:sp>
      <p:sp>
        <p:nvSpPr>
          <p:cNvPr id="4" name="Slide Number Placeholder 3">
            <a:extLst>
              <a:ext uri="{FF2B5EF4-FFF2-40B4-BE49-F238E27FC236}">
                <a16:creationId xmlns:a16="http://schemas.microsoft.com/office/drawing/2014/main" id="{A4AF3355-D20D-4287-86B7-2E618B3A3525}"/>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29</a:t>
            </a:fld>
            <a:endParaRPr lang="en-US">
              <a:solidFill>
                <a:srgbClr val="000000"/>
              </a:solidFill>
            </a:endParaRPr>
          </a:p>
        </p:txBody>
      </p:sp>
      <p:sp>
        <p:nvSpPr>
          <p:cNvPr id="5" name="TextBox 4">
            <a:extLst>
              <a:ext uri="{FF2B5EF4-FFF2-40B4-BE49-F238E27FC236}">
                <a16:creationId xmlns:a16="http://schemas.microsoft.com/office/drawing/2014/main" id="{C52B3ACB-F52C-4CE2-BC82-F7497ADFDC13}"/>
              </a:ext>
            </a:extLst>
          </p:cNvPr>
          <p:cNvSpPr txBox="1"/>
          <p:nvPr/>
        </p:nvSpPr>
        <p:spPr>
          <a:xfrm>
            <a:off x="9296400" y="5250112"/>
            <a:ext cx="1814802" cy="1015663"/>
          </a:xfrm>
          <a:prstGeom prst="rect">
            <a:avLst/>
          </a:prstGeom>
          <a:noFill/>
          <a:ln w="38100">
            <a:solidFill>
              <a:srgbClr val="0070C0"/>
            </a:solidFill>
          </a:ln>
        </p:spPr>
        <p:txBody>
          <a:bodyPr wrap="square" rtlCol="0">
            <a:spAutoFit/>
          </a:bodyPr>
          <a:lstStyle/>
          <a:p>
            <a:r>
              <a:rPr lang="en-US" sz="2000" b="1" dirty="0">
                <a:solidFill>
                  <a:srgbClr val="0070C0"/>
                </a:solidFill>
              </a:rPr>
              <a:t>The question is what exactly this means</a:t>
            </a:r>
          </a:p>
        </p:txBody>
      </p:sp>
      <p:cxnSp>
        <p:nvCxnSpPr>
          <p:cNvPr id="6" name="Straight Arrow Connector 5">
            <a:extLst>
              <a:ext uri="{FF2B5EF4-FFF2-40B4-BE49-F238E27FC236}">
                <a16:creationId xmlns:a16="http://schemas.microsoft.com/office/drawing/2014/main" id="{7C152A83-5E53-45D1-8C10-331B4B9DC40D}"/>
              </a:ext>
            </a:extLst>
          </p:cNvPr>
          <p:cNvCxnSpPr>
            <a:cxnSpLocks/>
          </p:cNvCxnSpPr>
          <p:nvPr/>
        </p:nvCxnSpPr>
        <p:spPr>
          <a:xfrm flipH="1">
            <a:off x="7409963" y="4244866"/>
            <a:ext cx="1163922" cy="19706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51F6533E-1AE0-4993-8E09-6BCCAE7A0820}"/>
              </a:ext>
            </a:extLst>
          </p:cNvPr>
          <p:cNvSpPr txBox="1"/>
          <p:nvPr/>
        </p:nvSpPr>
        <p:spPr>
          <a:xfrm>
            <a:off x="8915400" y="3835568"/>
            <a:ext cx="1722925" cy="1015663"/>
          </a:xfrm>
          <a:prstGeom prst="rect">
            <a:avLst/>
          </a:prstGeom>
          <a:noFill/>
          <a:ln w="38100">
            <a:solidFill>
              <a:srgbClr val="0070C0"/>
            </a:solidFill>
          </a:ln>
        </p:spPr>
        <p:txBody>
          <a:bodyPr wrap="square" rtlCol="0">
            <a:spAutoFit/>
          </a:bodyPr>
          <a:lstStyle/>
          <a:p>
            <a:r>
              <a:rPr lang="en-US" sz="2000" b="1" dirty="0">
                <a:solidFill>
                  <a:srgbClr val="0070C0"/>
                </a:solidFill>
              </a:rPr>
              <a:t>See next slide for list of factors</a:t>
            </a:r>
          </a:p>
        </p:txBody>
      </p:sp>
      <p:cxnSp>
        <p:nvCxnSpPr>
          <p:cNvPr id="8" name="Straight Arrow Connector 7">
            <a:extLst>
              <a:ext uri="{FF2B5EF4-FFF2-40B4-BE49-F238E27FC236}">
                <a16:creationId xmlns:a16="http://schemas.microsoft.com/office/drawing/2014/main" id="{4AD78443-C053-41B9-B7B5-962D0F964B83}"/>
              </a:ext>
            </a:extLst>
          </p:cNvPr>
          <p:cNvCxnSpPr>
            <a:cxnSpLocks/>
          </p:cNvCxnSpPr>
          <p:nvPr/>
        </p:nvCxnSpPr>
        <p:spPr>
          <a:xfrm flipH="1" flipV="1">
            <a:off x="8229600" y="5707535"/>
            <a:ext cx="848111" cy="23828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7165814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C2DF2F-77BA-4D84-A86D-A7652594F571}"/>
              </a:ext>
            </a:extLst>
          </p:cNvPr>
          <p:cNvSpPr>
            <a:spLocks noGrp="1"/>
          </p:cNvSpPr>
          <p:nvPr>
            <p:ph type="title"/>
          </p:nvPr>
        </p:nvSpPr>
        <p:spPr>
          <a:xfrm>
            <a:off x="1162050" y="-152400"/>
            <a:ext cx="7886700" cy="1325563"/>
          </a:xfrm>
        </p:spPr>
        <p:txBody>
          <a:bodyPr>
            <a:normAutofit/>
          </a:bodyPr>
          <a:lstStyle/>
          <a:p>
            <a:r>
              <a:rPr lang="en-US" dirty="0"/>
              <a:t>Sample of </a:t>
            </a:r>
            <a:r>
              <a:rPr lang="en-US" sz="3200" dirty="0"/>
              <a:t>Cases</a:t>
            </a:r>
          </a:p>
        </p:txBody>
      </p:sp>
      <p:sp>
        <p:nvSpPr>
          <p:cNvPr id="3" name="Content Placeholder 2">
            <a:extLst>
              <a:ext uri="{FF2B5EF4-FFF2-40B4-BE49-F238E27FC236}">
                <a16:creationId xmlns:a16="http://schemas.microsoft.com/office/drawing/2014/main" id="{39ECFD47-674B-49B2-AE9E-CF17AC6177E4}"/>
              </a:ext>
            </a:extLst>
          </p:cNvPr>
          <p:cNvSpPr>
            <a:spLocks noGrp="1"/>
          </p:cNvSpPr>
          <p:nvPr>
            <p:ph idx="1"/>
          </p:nvPr>
        </p:nvSpPr>
        <p:spPr>
          <a:xfrm>
            <a:off x="838200" y="838200"/>
            <a:ext cx="8534400" cy="6019800"/>
          </a:xfrm>
        </p:spPr>
        <p:txBody>
          <a:bodyPr>
            <a:normAutofit lnSpcReduction="10000"/>
          </a:bodyPr>
          <a:lstStyle/>
          <a:p>
            <a:r>
              <a:rPr lang="en-US" sz="2000" i="1" dirty="0"/>
              <a:t>Ortho</a:t>
            </a:r>
            <a:r>
              <a:rPr lang="en-US" sz="2000" dirty="0"/>
              <a:t> (</a:t>
            </a:r>
            <a:r>
              <a:rPr lang="en-US" sz="2000" dirty="0" err="1"/>
              <a:t>S.D.N.Y</a:t>
            </a:r>
            <a:r>
              <a:rPr lang="en-US" sz="2000" dirty="0"/>
              <a:t>. 1996)</a:t>
            </a:r>
          </a:p>
          <a:p>
            <a:pPr lvl="1"/>
            <a:r>
              <a:rPr lang="en-US" sz="1600" dirty="0"/>
              <a:t>Bundled discount for medical tests</a:t>
            </a:r>
          </a:p>
          <a:p>
            <a:pPr lvl="1"/>
            <a:r>
              <a:rPr lang="en-US" sz="1600" dirty="0"/>
              <a:t>Defined as tying; said that per se rule applies if incremental price less than incremental cost (But, below-cost result not shown in case)</a:t>
            </a:r>
          </a:p>
          <a:p>
            <a:r>
              <a:rPr lang="en-US" sz="2000" i="1" dirty="0"/>
              <a:t>Concord Boat</a:t>
            </a:r>
            <a:r>
              <a:rPr lang="en-US" sz="2000" dirty="0"/>
              <a:t> (8th Cir. 2000) </a:t>
            </a:r>
          </a:p>
          <a:p>
            <a:pPr lvl="1"/>
            <a:r>
              <a:rPr lang="en-US" sz="1600" dirty="0"/>
              <a:t>Loyalty discount on “stern drive” engines for small boats</a:t>
            </a:r>
          </a:p>
          <a:p>
            <a:pPr lvl="1"/>
            <a:r>
              <a:rPr lang="en-US" sz="1600" dirty="0"/>
              <a:t>No violation; rejected plaintiff expert</a:t>
            </a:r>
          </a:p>
          <a:p>
            <a:r>
              <a:rPr lang="en-US" sz="2000" i="1" dirty="0" err="1"/>
              <a:t>LePages</a:t>
            </a:r>
            <a:r>
              <a:rPr lang="en-US" sz="2000" dirty="0"/>
              <a:t> (3d Cir. 2003) </a:t>
            </a:r>
          </a:p>
          <a:p>
            <a:pPr lvl="1"/>
            <a:r>
              <a:rPr lang="en-US" sz="1600" dirty="0"/>
              <a:t>Bundled discount of 3M products (discount on branded “Scotch” tape if buy EM private label tape))</a:t>
            </a:r>
          </a:p>
          <a:p>
            <a:pPr lvl="1"/>
            <a:r>
              <a:rPr lang="en-US" sz="1600" dirty="0"/>
              <a:t>Found to be anticompetitive </a:t>
            </a:r>
          </a:p>
          <a:p>
            <a:pPr lvl="1"/>
            <a:r>
              <a:rPr lang="en-US" sz="1600" dirty="0"/>
              <a:t>Court did not require </a:t>
            </a:r>
            <a:r>
              <a:rPr lang="en-US" sz="1600" i="1" dirty="0"/>
              <a:t>Brooke Group </a:t>
            </a:r>
            <a:r>
              <a:rPr lang="en-US" sz="1600" dirty="0"/>
              <a:t>PCT or </a:t>
            </a:r>
            <a:r>
              <a:rPr lang="en-US" sz="1600" dirty="0" err="1"/>
              <a:t>IPCT</a:t>
            </a:r>
            <a:endParaRPr lang="en-US" sz="1600" dirty="0"/>
          </a:p>
          <a:p>
            <a:pPr lvl="1"/>
            <a:r>
              <a:rPr lang="en-US" sz="1600" dirty="0"/>
              <a:t>Relied on substantial foreclosure; entrant could not match since multiproduct</a:t>
            </a:r>
          </a:p>
          <a:p>
            <a:r>
              <a:rPr lang="en-US" sz="2000" i="1" dirty="0" err="1"/>
              <a:t>Peacehealth</a:t>
            </a:r>
            <a:r>
              <a:rPr lang="en-US" sz="2000" dirty="0"/>
              <a:t> (9th Cir. 2008) </a:t>
            </a:r>
          </a:p>
          <a:p>
            <a:pPr lvl="1"/>
            <a:r>
              <a:rPr lang="en-US" sz="1600" dirty="0"/>
              <a:t>Bundled discount to insurers </a:t>
            </a:r>
            <a:br>
              <a:rPr lang="en-US" sz="1600" dirty="0"/>
            </a:br>
            <a:r>
              <a:rPr lang="en-US" sz="1600" dirty="0"/>
              <a:t>(large discount on “tertiary” services if buy primary /secondary services)</a:t>
            </a:r>
          </a:p>
          <a:p>
            <a:pPr lvl="1"/>
            <a:r>
              <a:rPr lang="en-US" sz="1600" dirty="0"/>
              <a:t>Remanded (and case then settled)</a:t>
            </a:r>
          </a:p>
          <a:p>
            <a:pPr lvl="1"/>
            <a:r>
              <a:rPr lang="en-US" sz="1600" dirty="0"/>
              <a:t>Invited and received many Amicus briefs </a:t>
            </a:r>
          </a:p>
          <a:p>
            <a:pPr lvl="1"/>
            <a:r>
              <a:rPr lang="en-US" sz="1600" dirty="0"/>
              <a:t>Rejected </a:t>
            </a:r>
            <a:r>
              <a:rPr lang="en-US" sz="1600" i="1" dirty="0" err="1"/>
              <a:t>LePages</a:t>
            </a:r>
            <a:r>
              <a:rPr lang="en-US" sz="1600" i="1" dirty="0"/>
              <a:t> </a:t>
            </a:r>
            <a:r>
              <a:rPr lang="en-US" sz="1600" dirty="0"/>
              <a:t>and PCT.</a:t>
            </a:r>
          </a:p>
          <a:p>
            <a:pPr lvl="1"/>
            <a:r>
              <a:rPr lang="en-US" sz="1600" dirty="0"/>
              <a:t>Adopts </a:t>
            </a:r>
            <a:r>
              <a:rPr lang="en-US" sz="1600" dirty="0" err="1"/>
              <a:t>IPCT</a:t>
            </a:r>
            <a:r>
              <a:rPr lang="en-US" sz="1600" dirty="0"/>
              <a:t>, which it calls the “discount attribution” test (i.e., attribute the discount on tying product to tied product) </a:t>
            </a:r>
          </a:p>
          <a:p>
            <a:pPr lvl="1"/>
            <a:r>
              <a:rPr lang="en-US" sz="1600" dirty="0"/>
              <a:t>No recoupment prong required; but antitrust injury prong appears similar</a:t>
            </a:r>
          </a:p>
        </p:txBody>
      </p:sp>
      <p:sp>
        <p:nvSpPr>
          <p:cNvPr id="4" name="Slide Number Placeholder 3">
            <a:extLst>
              <a:ext uri="{FF2B5EF4-FFF2-40B4-BE49-F238E27FC236}">
                <a16:creationId xmlns:a16="http://schemas.microsoft.com/office/drawing/2014/main" id="{0AC49D32-7F7C-4843-AB55-B4BA1CD815C3}"/>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a:t>
            </a:fld>
            <a:endParaRPr lang="en-US">
              <a:solidFill>
                <a:srgbClr val="000000"/>
              </a:solidFill>
            </a:endParaRPr>
          </a:p>
        </p:txBody>
      </p:sp>
      <p:sp>
        <p:nvSpPr>
          <p:cNvPr id="5" name="TextBox 4">
            <a:extLst>
              <a:ext uri="{FF2B5EF4-FFF2-40B4-BE49-F238E27FC236}">
                <a16:creationId xmlns:a16="http://schemas.microsoft.com/office/drawing/2014/main" id="{AA3AFC69-7A51-4739-9FD1-A57A9A01F2C3}"/>
              </a:ext>
            </a:extLst>
          </p:cNvPr>
          <p:cNvSpPr txBox="1"/>
          <p:nvPr/>
        </p:nvSpPr>
        <p:spPr>
          <a:xfrm>
            <a:off x="9048750" y="4343400"/>
            <a:ext cx="2838450" cy="1323439"/>
          </a:xfrm>
          <a:prstGeom prst="rect">
            <a:avLst/>
          </a:prstGeom>
          <a:solidFill>
            <a:srgbClr val="FFC000"/>
          </a:solidFill>
          <a:ln w="38100">
            <a:solidFill>
              <a:srgbClr val="0070C0"/>
            </a:solidFill>
          </a:ln>
        </p:spPr>
        <p:txBody>
          <a:bodyPr wrap="square" rtlCol="0">
            <a:spAutoFit/>
          </a:bodyPr>
          <a:lstStyle/>
          <a:p>
            <a:r>
              <a:rPr lang="en-US" sz="2000" b="1" dirty="0">
                <a:solidFill>
                  <a:srgbClr val="0070C0"/>
                </a:solidFill>
              </a:rPr>
              <a:t>Telecoms’ Amici suggested </a:t>
            </a:r>
            <a:r>
              <a:rPr lang="en-US" sz="2000" b="1" i="1" dirty="0">
                <a:solidFill>
                  <a:srgbClr val="0070C0"/>
                </a:solidFill>
              </a:rPr>
              <a:t>full BG (</a:t>
            </a:r>
            <a:r>
              <a:rPr lang="en-US" sz="2000" b="1" dirty="0">
                <a:solidFill>
                  <a:srgbClr val="0070C0"/>
                </a:solidFill>
              </a:rPr>
              <a:t>i.e.,</a:t>
            </a:r>
            <a:r>
              <a:rPr lang="en-US" sz="2000" b="1" i="1" dirty="0">
                <a:solidFill>
                  <a:srgbClr val="0070C0"/>
                </a:solidFill>
              </a:rPr>
              <a:t> average </a:t>
            </a:r>
            <a:r>
              <a:rPr lang="en-US" sz="2000" b="1" dirty="0">
                <a:solidFill>
                  <a:srgbClr val="0070C0"/>
                </a:solidFill>
              </a:rPr>
              <a:t>price of entire bundle vs </a:t>
            </a:r>
            <a:r>
              <a:rPr lang="en-US" sz="2000" b="1" i="1" dirty="0">
                <a:solidFill>
                  <a:srgbClr val="0070C0"/>
                </a:solidFill>
              </a:rPr>
              <a:t>average cost</a:t>
            </a:r>
          </a:p>
        </p:txBody>
      </p:sp>
      <p:cxnSp>
        <p:nvCxnSpPr>
          <p:cNvPr id="6" name="Straight Arrow Connector 5">
            <a:extLst>
              <a:ext uri="{FF2B5EF4-FFF2-40B4-BE49-F238E27FC236}">
                <a16:creationId xmlns:a16="http://schemas.microsoft.com/office/drawing/2014/main" id="{51B6AD30-BC94-4AB3-8D12-DB08F5C01A26}"/>
              </a:ext>
            </a:extLst>
          </p:cNvPr>
          <p:cNvCxnSpPr>
            <a:cxnSpLocks/>
          </p:cNvCxnSpPr>
          <p:nvPr/>
        </p:nvCxnSpPr>
        <p:spPr>
          <a:xfrm flipH="1">
            <a:off x="6781800" y="5257800"/>
            <a:ext cx="1676400" cy="18341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2453652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DE68689C-53FB-4CC6-A81D-AF92E1651BAA}"/>
              </a:ext>
            </a:extLst>
          </p:cNvPr>
          <p:cNvSpPr>
            <a:spLocks noGrp="1"/>
          </p:cNvSpPr>
          <p:nvPr>
            <p:ph type="title"/>
          </p:nvPr>
        </p:nvSpPr>
        <p:spPr/>
        <p:txBody>
          <a:bodyPr>
            <a:normAutofit/>
          </a:bodyPr>
          <a:lstStyle/>
          <a:p>
            <a:r>
              <a:rPr lang="en-US" sz="3200" dirty="0"/>
              <a:t>Meritor – Exclusive Dealing Law (In General)</a:t>
            </a:r>
          </a:p>
        </p:txBody>
      </p:sp>
      <p:sp>
        <p:nvSpPr>
          <p:cNvPr id="6" name="Content Placeholder 5">
            <a:extLst>
              <a:ext uri="{FF2B5EF4-FFF2-40B4-BE49-F238E27FC236}">
                <a16:creationId xmlns:a16="http://schemas.microsoft.com/office/drawing/2014/main" id="{42D277D3-5D36-488E-A20E-7B7E23EFDE62}"/>
              </a:ext>
            </a:extLst>
          </p:cNvPr>
          <p:cNvSpPr>
            <a:spLocks noGrp="1"/>
          </p:cNvSpPr>
          <p:nvPr>
            <p:ph idx="1"/>
          </p:nvPr>
        </p:nvSpPr>
        <p:spPr>
          <a:xfrm>
            <a:off x="533400" y="1600201"/>
            <a:ext cx="8382000" cy="4953000"/>
          </a:xfrm>
        </p:spPr>
        <p:txBody>
          <a:bodyPr>
            <a:normAutofit fontScale="85000" lnSpcReduction="20000"/>
          </a:bodyPr>
          <a:lstStyle/>
          <a:p>
            <a:pPr>
              <a:lnSpc>
                <a:spcPct val="110000"/>
              </a:lnSpc>
            </a:pPr>
            <a:r>
              <a:rPr lang="en-US" sz="2100" i="1" dirty="0"/>
              <a:t> </a:t>
            </a:r>
            <a:r>
              <a:rPr lang="en-US" sz="2100" i="1" dirty="0">
                <a:solidFill>
                  <a:srgbClr val="00B0F0"/>
                </a:solidFill>
              </a:rPr>
              <a:t>(pp.1083-84)  </a:t>
            </a:r>
            <a:r>
              <a:rPr lang="en-US" dirty="0"/>
              <a:t>There is </a:t>
            </a:r>
            <a:r>
              <a:rPr lang="en-US" dirty="0">
                <a:solidFill>
                  <a:srgbClr val="C00000"/>
                </a:solidFill>
              </a:rPr>
              <a:t>no set formula </a:t>
            </a:r>
            <a:r>
              <a:rPr lang="en-US" dirty="0"/>
              <a:t>for evaluating the legality of an exclusive dealing agreement, but modern antitrust law generally requires a showing of…</a:t>
            </a:r>
          </a:p>
          <a:p>
            <a:pPr lvl="1">
              <a:lnSpc>
                <a:spcPct val="110000"/>
              </a:lnSpc>
            </a:pPr>
            <a:r>
              <a:rPr lang="en-US" dirty="0"/>
              <a:t>Significant market power by the defendant, </a:t>
            </a:r>
          </a:p>
          <a:p>
            <a:pPr lvl="1">
              <a:lnSpc>
                <a:spcPct val="110000"/>
              </a:lnSpc>
            </a:pPr>
            <a:r>
              <a:rPr lang="en-US" dirty="0"/>
              <a:t>Substantial foreclosure, </a:t>
            </a:r>
          </a:p>
          <a:p>
            <a:pPr lvl="1">
              <a:lnSpc>
                <a:spcPct val="110000"/>
              </a:lnSpc>
            </a:pPr>
            <a:r>
              <a:rPr lang="en-US" dirty="0"/>
              <a:t>Contracts of sufficient duration to prevent meaningful competition by rivals, and </a:t>
            </a:r>
          </a:p>
          <a:p>
            <a:pPr lvl="1">
              <a:lnSpc>
                <a:spcPct val="110000"/>
              </a:lnSpc>
            </a:pPr>
            <a:r>
              <a:rPr lang="en-US" dirty="0"/>
              <a:t>An analysis of likely or actual anticompetitive effects considered in light of any procompetitive effects. </a:t>
            </a:r>
          </a:p>
          <a:p>
            <a:pPr>
              <a:lnSpc>
                <a:spcPct val="110000"/>
              </a:lnSpc>
            </a:pPr>
            <a:r>
              <a:rPr lang="en-US" dirty="0">
                <a:solidFill>
                  <a:srgbClr val="C00000"/>
                </a:solidFill>
              </a:rPr>
              <a:t>Courts will also consider </a:t>
            </a:r>
            <a:r>
              <a:rPr lang="en-US" dirty="0"/>
              <a:t>whether there is evidence that …</a:t>
            </a:r>
          </a:p>
          <a:p>
            <a:pPr lvl="1">
              <a:lnSpc>
                <a:spcPct val="110000"/>
              </a:lnSpc>
            </a:pPr>
            <a:r>
              <a:rPr lang="en-US" dirty="0"/>
              <a:t>The dominant firm engaged in coercive behavior, and </a:t>
            </a:r>
          </a:p>
          <a:p>
            <a:pPr lvl="1">
              <a:lnSpc>
                <a:spcPct val="110000"/>
              </a:lnSpc>
            </a:pPr>
            <a:r>
              <a:rPr lang="en-US" dirty="0"/>
              <a:t>The ability of customers to terminate the agreements. </a:t>
            </a:r>
          </a:p>
          <a:p>
            <a:pPr>
              <a:lnSpc>
                <a:spcPct val="110000"/>
              </a:lnSpc>
            </a:pPr>
            <a:r>
              <a:rPr lang="en-US" dirty="0"/>
              <a:t>The use of </a:t>
            </a:r>
            <a:r>
              <a:rPr lang="en-US" dirty="0">
                <a:solidFill>
                  <a:srgbClr val="C00000"/>
                </a:solidFill>
              </a:rPr>
              <a:t>exclusive dealing by competitors </a:t>
            </a:r>
            <a:r>
              <a:rPr lang="en-US" dirty="0"/>
              <a:t>of the defendant is also sometimes considered.</a:t>
            </a:r>
          </a:p>
          <a:p>
            <a:pPr marL="0" indent="0">
              <a:lnSpc>
                <a:spcPct val="110000"/>
              </a:lnSpc>
              <a:buNone/>
            </a:pPr>
            <a:endParaRPr lang="en-US" dirty="0"/>
          </a:p>
        </p:txBody>
      </p:sp>
      <p:sp>
        <p:nvSpPr>
          <p:cNvPr id="4" name="Slide Number Placeholder 3">
            <a:extLst>
              <a:ext uri="{FF2B5EF4-FFF2-40B4-BE49-F238E27FC236}">
                <a16:creationId xmlns:a16="http://schemas.microsoft.com/office/drawing/2014/main" id="{84E706B2-B3FB-4D6B-9E15-03DAD5E9E75F}"/>
              </a:ext>
            </a:extLst>
          </p:cNvPr>
          <p:cNvSpPr>
            <a:spLocks noGrp="1"/>
          </p:cNvSpPr>
          <p:nvPr>
            <p:ph type="sldNum" sz="quarter" idx="12"/>
          </p:nvPr>
        </p:nvSpPr>
        <p:spPr/>
        <p:txBody>
          <a:bodyPr/>
          <a:lstStyle/>
          <a:p>
            <a:pPr>
              <a:defRPr/>
            </a:pPr>
            <a:fld id="{FCEC9F2B-13FC-45F9-9CE4-BCF6C2CCA50C}" type="slidenum">
              <a:rPr lang="en-US" smtClean="0">
                <a:solidFill>
                  <a:srgbClr val="000000"/>
                </a:solidFill>
              </a:rPr>
              <a:pPr>
                <a:defRPr/>
              </a:pPr>
              <a:t>30</a:t>
            </a:fld>
            <a:endParaRPr lang="en-US">
              <a:solidFill>
                <a:srgbClr val="000000"/>
              </a:solidFill>
            </a:endParaRPr>
          </a:p>
        </p:txBody>
      </p:sp>
    </p:spTree>
    <p:extLst>
      <p:ext uri="{BB962C8B-B14F-4D97-AF65-F5344CB8AC3E}">
        <p14:creationId xmlns:p14="http://schemas.microsoft.com/office/powerpoint/2010/main" val="348695670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8D9FD5-8E7E-4284-9B9F-3BF30B8ACA6B}"/>
              </a:ext>
            </a:extLst>
          </p:cNvPr>
          <p:cNvSpPr>
            <a:spLocks noGrp="1"/>
          </p:cNvSpPr>
          <p:nvPr>
            <p:ph type="title"/>
          </p:nvPr>
        </p:nvSpPr>
        <p:spPr>
          <a:xfrm>
            <a:off x="811658" y="84960"/>
            <a:ext cx="10515600" cy="1325563"/>
          </a:xfrm>
        </p:spPr>
        <p:txBody>
          <a:bodyPr>
            <a:normAutofit/>
          </a:bodyPr>
          <a:lstStyle/>
          <a:p>
            <a:r>
              <a:rPr lang="en-US" sz="3200" i="1" dirty="0"/>
              <a:t>Meritor</a:t>
            </a:r>
            <a:r>
              <a:rPr lang="en-US" sz="3200" dirty="0"/>
              <a:t>: Application to Facts</a:t>
            </a:r>
            <a:endParaRPr lang="en-US" sz="3200" i="1" dirty="0"/>
          </a:p>
        </p:txBody>
      </p:sp>
      <p:sp>
        <p:nvSpPr>
          <p:cNvPr id="3" name="Content Placeholder 2">
            <a:extLst>
              <a:ext uri="{FF2B5EF4-FFF2-40B4-BE49-F238E27FC236}">
                <a16:creationId xmlns:a16="http://schemas.microsoft.com/office/drawing/2014/main" id="{3F6D6223-4CAE-4963-A723-2AA518A88F70}"/>
              </a:ext>
            </a:extLst>
          </p:cNvPr>
          <p:cNvSpPr>
            <a:spLocks noGrp="1"/>
          </p:cNvSpPr>
          <p:nvPr>
            <p:ph idx="1"/>
          </p:nvPr>
        </p:nvSpPr>
        <p:spPr>
          <a:xfrm>
            <a:off x="530831" y="1292270"/>
            <a:ext cx="9448800" cy="5064080"/>
          </a:xfrm>
        </p:spPr>
        <p:txBody>
          <a:bodyPr>
            <a:normAutofit fontScale="77500" lnSpcReduction="20000"/>
          </a:bodyPr>
          <a:lstStyle/>
          <a:p>
            <a:pPr>
              <a:lnSpc>
                <a:spcPct val="110000"/>
              </a:lnSpc>
            </a:pPr>
            <a:r>
              <a:rPr lang="en-US" dirty="0">
                <a:solidFill>
                  <a:srgbClr val="C00000"/>
                </a:solidFill>
              </a:rPr>
              <a:t>“But here prices are </a:t>
            </a:r>
            <a:r>
              <a:rPr lang="en-US" b="1" i="1" dirty="0">
                <a:solidFill>
                  <a:srgbClr val="C00000"/>
                </a:solidFill>
              </a:rPr>
              <a:t>not </a:t>
            </a:r>
            <a:r>
              <a:rPr lang="en-US" dirty="0">
                <a:solidFill>
                  <a:srgbClr val="C00000"/>
                </a:solidFill>
              </a:rPr>
              <a:t>clearly predominant.”  </a:t>
            </a:r>
          </a:p>
          <a:p>
            <a:pPr>
              <a:lnSpc>
                <a:spcPct val="110000"/>
              </a:lnSpc>
            </a:pPr>
            <a:r>
              <a:rPr lang="en-US" dirty="0">
                <a:solidFill>
                  <a:srgbClr val="C00000"/>
                </a:solidFill>
              </a:rPr>
              <a:t>Summary of other exclusionary conduct </a:t>
            </a:r>
            <a:r>
              <a:rPr lang="en-US" sz="2300" i="1" dirty="0">
                <a:solidFill>
                  <a:srgbClr val="00B0F0"/>
                </a:solidFill>
              </a:rPr>
              <a:t>(pp.1088-89)</a:t>
            </a:r>
            <a:endParaRPr lang="en-US" i="1" dirty="0">
              <a:solidFill>
                <a:srgbClr val="00B0F0"/>
              </a:solidFill>
            </a:endParaRPr>
          </a:p>
          <a:p>
            <a:pPr lvl="1">
              <a:lnSpc>
                <a:spcPct val="110000"/>
              </a:lnSpc>
            </a:pPr>
            <a:r>
              <a:rPr lang="en-US" dirty="0"/>
              <a:t>Suggests that there was substantial non-contestable demand. OEMs could not give up Eaton</a:t>
            </a:r>
          </a:p>
          <a:p>
            <a:pPr lvl="1">
              <a:lnSpc>
                <a:spcPct val="110000"/>
              </a:lnSpc>
            </a:pPr>
            <a:r>
              <a:rPr lang="en-US" dirty="0"/>
              <a:t>De facto ED for 90% for 5 years</a:t>
            </a:r>
          </a:p>
          <a:p>
            <a:pPr lvl="1">
              <a:lnSpc>
                <a:spcPct val="110000"/>
              </a:lnSpc>
            </a:pPr>
            <a:r>
              <a:rPr lang="en-US" dirty="0"/>
              <a:t>Block access with data book restraints</a:t>
            </a:r>
          </a:p>
          <a:p>
            <a:pPr lvl="1">
              <a:lnSpc>
                <a:spcPct val="110000"/>
              </a:lnSpc>
            </a:pPr>
            <a:r>
              <a:rPr lang="en-US" dirty="0"/>
              <a:t>“Forced” ED on OEMs (i.e., NOT buyer-driven ED)</a:t>
            </a:r>
          </a:p>
          <a:p>
            <a:pPr>
              <a:lnSpc>
                <a:spcPct val="110000"/>
              </a:lnSpc>
            </a:pPr>
            <a:r>
              <a:rPr lang="en-US" dirty="0"/>
              <a:t>Foreclosure </a:t>
            </a:r>
            <a:r>
              <a:rPr lang="en-US" sz="2300" i="1" dirty="0">
                <a:solidFill>
                  <a:srgbClr val="00B0F0"/>
                </a:solidFill>
              </a:rPr>
              <a:t>(pp.1088-89) </a:t>
            </a:r>
            <a:endParaRPr lang="en-US" i="1" dirty="0">
              <a:solidFill>
                <a:srgbClr val="00B0F0"/>
              </a:solidFill>
            </a:endParaRPr>
          </a:p>
          <a:p>
            <a:pPr lvl="1">
              <a:lnSpc>
                <a:spcPct val="110000"/>
              </a:lnSpc>
            </a:pPr>
            <a:r>
              <a:rPr lang="en-US" dirty="0"/>
              <a:t>Total foreclosure not required for liability</a:t>
            </a:r>
          </a:p>
          <a:p>
            <a:pPr lvl="1">
              <a:lnSpc>
                <a:spcPct val="110000"/>
              </a:lnSpc>
            </a:pPr>
            <a:r>
              <a:rPr lang="en-US" dirty="0"/>
              <a:t>Eaton has “90% threshold” for discounts.  </a:t>
            </a:r>
          </a:p>
          <a:p>
            <a:pPr lvl="2">
              <a:lnSpc>
                <a:spcPct val="110000"/>
              </a:lnSpc>
            </a:pPr>
            <a:r>
              <a:rPr lang="en-US" sz="2400" b="1" dirty="0">
                <a:solidFill>
                  <a:srgbClr val="C00000"/>
                </a:solidFill>
              </a:rPr>
              <a:t>This is “as if” Eaton requires 100% ED for 90% of customers.  </a:t>
            </a:r>
            <a:endParaRPr lang="en-US" sz="2400" b="1" i="1" dirty="0">
              <a:solidFill>
                <a:srgbClr val="C00000"/>
              </a:solidFill>
            </a:endParaRPr>
          </a:p>
          <a:p>
            <a:pPr>
              <a:lnSpc>
                <a:spcPct val="110000"/>
              </a:lnSpc>
            </a:pPr>
            <a:r>
              <a:rPr lang="en-US" dirty="0"/>
              <a:t>Other contractual restraints </a:t>
            </a:r>
            <a:r>
              <a:rPr lang="en-US" sz="2300" i="1" dirty="0">
                <a:solidFill>
                  <a:srgbClr val="00B0F0"/>
                </a:solidFill>
              </a:rPr>
              <a:t>(pp.1090-92)</a:t>
            </a:r>
            <a:endParaRPr lang="en-US" i="1" dirty="0">
              <a:solidFill>
                <a:srgbClr val="00B0F0"/>
              </a:solidFill>
            </a:endParaRPr>
          </a:p>
          <a:p>
            <a:pPr lvl="1">
              <a:lnSpc>
                <a:spcPct val="110000"/>
              </a:lnSpc>
            </a:pPr>
            <a:r>
              <a:rPr lang="en-US" dirty="0"/>
              <a:t>5-year contracts; meeting competition provision; data book restraint; preferential pricing</a:t>
            </a:r>
          </a:p>
          <a:p>
            <a:pPr>
              <a:lnSpc>
                <a:spcPct val="110000"/>
              </a:lnSpc>
            </a:pPr>
            <a:r>
              <a:rPr lang="en-US" dirty="0"/>
              <a:t>LTAs adopted in response to entry and not buyer driven </a:t>
            </a:r>
            <a:r>
              <a:rPr lang="en-US" sz="2300" i="1" dirty="0">
                <a:solidFill>
                  <a:srgbClr val="00B0F0"/>
                </a:solidFill>
              </a:rPr>
              <a:t>(p.1092)</a:t>
            </a:r>
            <a:endParaRPr lang="en-US" i="1" dirty="0">
              <a:solidFill>
                <a:srgbClr val="00B0F0"/>
              </a:solidFill>
            </a:endParaRPr>
          </a:p>
        </p:txBody>
      </p:sp>
      <p:sp>
        <p:nvSpPr>
          <p:cNvPr id="4" name="Slide Number Placeholder 3">
            <a:extLst>
              <a:ext uri="{FF2B5EF4-FFF2-40B4-BE49-F238E27FC236}">
                <a16:creationId xmlns:a16="http://schemas.microsoft.com/office/drawing/2014/main" id="{9B1B824A-52CB-4872-B7D1-5C779B657F4D}"/>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31</a:t>
            </a:fld>
            <a:endParaRPr lang="en-US">
              <a:solidFill>
                <a:srgbClr val="000000"/>
              </a:solidFill>
            </a:endParaRPr>
          </a:p>
        </p:txBody>
      </p:sp>
      <p:cxnSp>
        <p:nvCxnSpPr>
          <p:cNvPr id="5" name="Straight Arrow Connector 4">
            <a:extLst>
              <a:ext uri="{FF2B5EF4-FFF2-40B4-BE49-F238E27FC236}">
                <a16:creationId xmlns:a16="http://schemas.microsoft.com/office/drawing/2014/main" id="{36A100BB-AB5C-4F0C-9157-05B34A6BC281}"/>
              </a:ext>
            </a:extLst>
          </p:cNvPr>
          <p:cNvCxnSpPr>
            <a:cxnSpLocks/>
          </p:cNvCxnSpPr>
          <p:nvPr/>
        </p:nvCxnSpPr>
        <p:spPr>
          <a:xfrm flipH="1">
            <a:off x="8153400" y="4441885"/>
            <a:ext cx="581961" cy="24194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9DB18276-1D4A-41BA-831D-4B17CCA6304C}"/>
              </a:ext>
            </a:extLst>
          </p:cNvPr>
          <p:cNvSpPr txBox="1"/>
          <p:nvPr/>
        </p:nvSpPr>
        <p:spPr>
          <a:xfrm>
            <a:off x="8943790" y="4038600"/>
            <a:ext cx="1722925" cy="400110"/>
          </a:xfrm>
          <a:prstGeom prst="rect">
            <a:avLst/>
          </a:prstGeom>
          <a:noFill/>
          <a:ln w="38100">
            <a:solidFill>
              <a:srgbClr val="0070C0"/>
            </a:solidFill>
          </a:ln>
        </p:spPr>
        <p:txBody>
          <a:bodyPr wrap="square" rtlCol="0">
            <a:spAutoFit/>
          </a:bodyPr>
          <a:lstStyle/>
          <a:p>
            <a:r>
              <a:rPr lang="en-US" sz="2000" b="1" dirty="0">
                <a:solidFill>
                  <a:srgbClr val="0070C0"/>
                </a:solidFill>
              </a:rPr>
              <a:t>Nicely put!</a:t>
            </a:r>
          </a:p>
        </p:txBody>
      </p:sp>
    </p:spTree>
    <p:extLst>
      <p:ext uri="{BB962C8B-B14F-4D97-AF65-F5344CB8AC3E}">
        <p14:creationId xmlns:p14="http://schemas.microsoft.com/office/powerpoint/2010/main" val="98447768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97D6BF-9987-47D4-ACDC-2D51539E8AB1}"/>
              </a:ext>
            </a:extLst>
          </p:cNvPr>
          <p:cNvSpPr>
            <a:spLocks noGrp="1"/>
          </p:cNvSpPr>
          <p:nvPr>
            <p:ph type="title"/>
          </p:nvPr>
        </p:nvSpPr>
        <p:spPr>
          <a:xfrm>
            <a:off x="609600" y="58739"/>
            <a:ext cx="10972800" cy="1325563"/>
          </a:xfrm>
        </p:spPr>
        <p:txBody>
          <a:bodyPr>
            <a:normAutofit/>
          </a:bodyPr>
          <a:lstStyle/>
          <a:p>
            <a:r>
              <a:rPr lang="en-US" sz="3200" i="1" dirty="0"/>
              <a:t>Meritor</a:t>
            </a:r>
            <a:r>
              <a:rPr lang="en-US" sz="3200" dirty="0"/>
              <a:t>: No Price-Cost Test; Use </a:t>
            </a:r>
            <a:r>
              <a:rPr lang="en-US" sz="3200" dirty="0" err="1"/>
              <a:t>ROR</a:t>
            </a:r>
            <a:r>
              <a:rPr lang="en-US" sz="3200" dirty="0"/>
              <a:t> With </a:t>
            </a:r>
            <a:br>
              <a:rPr lang="en-US" sz="3200" dirty="0"/>
            </a:br>
            <a:r>
              <a:rPr lang="en-US" sz="3200" dirty="0"/>
              <a:t>“Probable Effect” Standard</a:t>
            </a:r>
          </a:p>
        </p:txBody>
      </p:sp>
      <p:sp>
        <p:nvSpPr>
          <p:cNvPr id="3" name="Content Placeholder 2">
            <a:extLst>
              <a:ext uri="{FF2B5EF4-FFF2-40B4-BE49-F238E27FC236}">
                <a16:creationId xmlns:a16="http://schemas.microsoft.com/office/drawing/2014/main" id="{1F9F8C99-C149-4AE5-8C49-A22AF29D7EA1}"/>
              </a:ext>
            </a:extLst>
          </p:cNvPr>
          <p:cNvSpPr>
            <a:spLocks noGrp="1"/>
          </p:cNvSpPr>
          <p:nvPr>
            <p:ph idx="1"/>
          </p:nvPr>
        </p:nvSpPr>
        <p:spPr>
          <a:xfrm>
            <a:off x="710201" y="1524000"/>
            <a:ext cx="7886700" cy="6172199"/>
          </a:xfrm>
        </p:spPr>
        <p:txBody>
          <a:bodyPr>
            <a:noAutofit/>
          </a:bodyPr>
          <a:lstStyle/>
          <a:p>
            <a:pPr marL="0" indent="0">
              <a:lnSpc>
                <a:spcPct val="100000"/>
              </a:lnSpc>
              <a:buNone/>
            </a:pPr>
            <a:r>
              <a:rPr lang="en-US" sz="1800" i="1" dirty="0">
                <a:solidFill>
                  <a:srgbClr val="00B0F0"/>
                </a:solidFill>
              </a:rPr>
              <a:t>(p.1082) </a:t>
            </a:r>
            <a:r>
              <a:rPr lang="en-US" sz="1800" dirty="0"/>
              <a:t>Eaton urges us to apply the price-cost test … </a:t>
            </a:r>
            <a:r>
              <a:rPr lang="en-US" sz="1800" dirty="0">
                <a:solidFill>
                  <a:srgbClr val="C00000"/>
                </a:solidFill>
              </a:rPr>
              <a:t>We decline to adopt Eaton’s unduly narrow characterization of this case as a “pricing practices” case</a:t>
            </a:r>
            <a:r>
              <a:rPr lang="en-US" sz="1800" dirty="0"/>
              <a:t>, i.e., a case in which price is the clearly predominant mechanism of exclusion. … </a:t>
            </a:r>
            <a:br>
              <a:rPr lang="en-US" sz="1800" dirty="0"/>
            </a:br>
            <a:r>
              <a:rPr lang="en-US" sz="1800" dirty="0"/>
              <a:t>The price-cost test is not dispositive</a:t>
            </a:r>
          </a:p>
          <a:p>
            <a:pPr marL="0" indent="0">
              <a:lnSpc>
                <a:spcPct val="100000"/>
              </a:lnSpc>
              <a:buNone/>
            </a:pPr>
            <a:r>
              <a:rPr lang="en-US" sz="1800" i="1" dirty="0">
                <a:solidFill>
                  <a:srgbClr val="00B0F0"/>
                </a:solidFill>
              </a:rPr>
              <a:t>(p.1082) </a:t>
            </a:r>
            <a:r>
              <a:rPr lang="en-US" sz="1800" dirty="0">
                <a:solidFill>
                  <a:srgbClr val="C00000"/>
                </a:solidFill>
              </a:rPr>
              <a:t>Plaintiffs consistently argued that the LTAs, in their entirety, constituted de facto exclusive dealing contracts, which improperly foreclosed a substantial share of the market, and thereby harmed competition. </a:t>
            </a:r>
            <a:r>
              <a:rPr lang="en-US" sz="1800" dirty="0"/>
              <a:t>Accordingly, as we will discuss below, we must evaluate the legality of Eaton’s conduct under the </a:t>
            </a:r>
            <a:r>
              <a:rPr lang="en-US" sz="1800" dirty="0">
                <a:solidFill>
                  <a:srgbClr val="C00000"/>
                </a:solidFill>
              </a:rPr>
              <a:t>rule of reason </a:t>
            </a:r>
            <a:r>
              <a:rPr lang="en-US" sz="1800" dirty="0"/>
              <a:t>to determine whether the </a:t>
            </a:r>
            <a:r>
              <a:rPr lang="en-US" sz="1800" dirty="0">
                <a:solidFill>
                  <a:srgbClr val="C00000"/>
                </a:solidFill>
              </a:rPr>
              <a:t>“probable effect” </a:t>
            </a:r>
            <a:r>
              <a:rPr lang="en-US" sz="1800" dirty="0"/>
              <a:t>of such conduct was to substantially lessen competition in the HD transmissions market in North America. The price-cost test is not dispositive.</a:t>
            </a:r>
          </a:p>
          <a:p>
            <a:pPr marL="0" indent="0">
              <a:lnSpc>
                <a:spcPct val="100000"/>
              </a:lnSpc>
              <a:buNone/>
            </a:pPr>
            <a:r>
              <a:rPr lang="en-US" sz="1800" i="1" dirty="0">
                <a:solidFill>
                  <a:srgbClr val="00B0F0"/>
                </a:solidFill>
              </a:rPr>
              <a:t>(pp.1086-87) </a:t>
            </a:r>
            <a:r>
              <a:rPr lang="en-US" sz="1800" dirty="0">
                <a:highlight>
                  <a:srgbClr val="00FF00"/>
                </a:highlight>
              </a:rPr>
              <a:t>Nothing in the case law suggests, nor would it be sound policy to hold, that above-cost prices render an otherwise unlawful exclusive dealing agreement lawful. We decline to impose such an unduly simplistic and mechanical rule because to do so would place a significant portion of anticompetitive conduct outside the reach of the antitrust laws without adequate justification.</a:t>
            </a:r>
          </a:p>
        </p:txBody>
      </p:sp>
      <p:sp>
        <p:nvSpPr>
          <p:cNvPr id="4" name="Slide Number Placeholder 3">
            <a:extLst>
              <a:ext uri="{FF2B5EF4-FFF2-40B4-BE49-F238E27FC236}">
                <a16:creationId xmlns:a16="http://schemas.microsoft.com/office/drawing/2014/main" id="{754D380D-3A5F-4DCC-9730-C12B5B756F34}"/>
              </a:ext>
            </a:extLst>
          </p:cNvPr>
          <p:cNvSpPr>
            <a:spLocks noGrp="1"/>
          </p:cNvSpPr>
          <p:nvPr>
            <p:ph type="sldNum" sz="quarter" idx="12"/>
          </p:nvPr>
        </p:nvSpPr>
        <p:spPr/>
        <p:txBody>
          <a:bodyPr/>
          <a:lstStyle/>
          <a:p>
            <a:fld id="{49FE9C18-5816-4CEF-8AC4-B1A754444B7F}" type="slidenum">
              <a:rPr lang="en-US" smtClean="0"/>
              <a:t>32</a:t>
            </a:fld>
            <a:endParaRPr lang="en-US"/>
          </a:p>
        </p:txBody>
      </p:sp>
      <p:sp>
        <p:nvSpPr>
          <p:cNvPr id="5" name="TextBox 4">
            <a:extLst>
              <a:ext uri="{FF2B5EF4-FFF2-40B4-BE49-F238E27FC236}">
                <a16:creationId xmlns:a16="http://schemas.microsoft.com/office/drawing/2014/main" id="{F5675E13-BFB7-47E8-9977-3A07DD9798C8}"/>
              </a:ext>
            </a:extLst>
          </p:cNvPr>
          <p:cNvSpPr txBox="1"/>
          <p:nvPr/>
        </p:nvSpPr>
        <p:spPr>
          <a:xfrm>
            <a:off x="9834879" y="5444115"/>
            <a:ext cx="2057400" cy="400110"/>
          </a:xfrm>
          <a:prstGeom prst="rect">
            <a:avLst/>
          </a:prstGeom>
          <a:noFill/>
          <a:ln w="38100">
            <a:solidFill>
              <a:srgbClr val="0070C0"/>
            </a:solidFill>
          </a:ln>
        </p:spPr>
        <p:txBody>
          <a:bodyPr wrap="square" rtlCol="0">
            <a:spAutoFit/>
          </a:bodyPr>
          <a:lstStyle/>
          <a:p>
            <a:r>
              <a:rPr lang="en-US" sz="2000" b="1" dirty="0">
                <a:solidFill>
                  <a:srgbClr val="0070C0"/>
                </a:solidFill>
              </a:rPr>
              <a:t>Important point</a:t>
            </a:r>
          </a:p>
        </p:txBody>
      </p:sp>
      <p:cxnSp>
        <p:nvCxnSpPr>
          <p:cNvPr id="6" name="Straight Arrow Connector 5">
            <a:extLst>
              <a:ext uri="{FF2B5EF4-FFF2-40B4-BE49-F238E27FC236}">
                <a16:creationId xmlns:a16="http://schemas.microsoft.com/office/drawing/2014/main" id="{3946E022-8F14-492E-8222-F3D96D00A316}"/>
              </a:ext>
            </a:extLst>
          </p:cNvPr>
          <p:cNvCxnSpPr>
            <a:cxnSpLocks/>
          </p:cNvCxnSpPr>
          <p:nvPr/>
        </p:nvCxnSpPr>
        <p:spPr>
          <a:xfrm flipH="1" flipV="1">
            <a:off x="8766431" y="5638800"/>
            <a:ext cx="893838" cy="9340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7276956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97D6BF-9987-47D4-ACDC-2D51539E8AB1}"/>
              </a:ext>
            </a:extLst>
          </p:cNvPr>
          <p:cNvSpPr>
            <a:spLocks noGrp="1"/>
          </p:cNvSpPr>
          <p:nvPr>
            <p:ph type="title"/>
          </p:nvPr>
        </p:nvSpPr>
        <p:spPr>
          <a:xfrm>
            <a:off x="228600" y="58739"/>
            <a:ext cx="11963400" cy="1325563"/>
          </a:xfrm>
        </p:spPr>
        <p:txBody>
          <a:bodyPr>
            <a:normAutofit/>
          </a:bodyPr>
          <a:lstStyle/>
          <a:p>
            <a:r>
              <a:rPr lang="en-US" sz="3200" i="1" dirty="0"/>
              <a:t>Meritor</a:t>
            </a:r>
            <a:r>
              <a:rPr lang="en-US" sz="3200" dirty="0"/>
              <a:t>:</a:t>
            </a:r>
            <a:r>
              <a:rPr lang="en-US" sz="3200" i="1" dirty="0"/>
              <a:t> </a:t>
            </a:r>
            <a:r>
              <a:rPr lang="en-US" sz="3200" dirty="0"/>
              <a:t>Market Penetration Targets Are Effectively Exclusive Dealing </a:t>
            </a:r>
          </a:p>
        </p:txBody>
      </p:sp>
      <p:sp>
        <p:nvSpPr>
          <p:cNvPr id="3" name="Content Placeholder 2">
            <a:extLst>
              <a:ext uri="{FF2B5EF4-FFF2-40B4-BE49-F238E27FC236}">
                <a16:creationId xmlns:a16="http://schemas.microsoft.com/office/drawing/2014/main" id="{1F9F8C99-C149-4AE5-8C49-A22AF29D7EA1}"/>
              </a:ext>
            </a:extLst>
          </p:cNvPr>
          <p:cNvSpPr>
            <a:spLocks noGrp="1"/>
          </p:cNvSpPr>
          <p:nvPr>
            <p:ph idx="1"/>
          </p:nvPr>
        </p:nvSpPr>
        <p:spPr>
          <a:xfrm>
            <a:off x="457200" y="1066800"/>
            <a:ext cx="9906000" cy="6172199"/>
          </a:xfrm>
        </p:spPr>
        <p:txBody>
          <a:bodyPr>
            <a:normAutofit/>
          </a:bodyPr>
          <a:lstStyle/>
          <a:p>
            <a:pPr marL="0" indent="0">
              <a:lnSpc>
                <a:spcPct val="100000"/>
              </a:lnSpc>
              <a:buNone/>
            </a:pPr>
            <a:r>
              <a:rPr lang="en-US" sz="1800" i="1" dirty="0">
                <a:solidFill>
                  <a:srgbClr val="00B0F0"/>
                </a:solidFill>
              </a:rPr>
              <a:t>(pp. 1087-88) </a:t>
            </a:r>
            <a:r>
              <a:rPr lang="en-US" sz="1800" dirty="0"/>
              <a:t>Eaton argues that Plaintiffs’ claims must fail because the LTAs were not “true” exclusive dealing arrangements in that they did not contain express exclusivity requirements, nor did they cover 100% of the OEMs’ purchases. Neither contention is persuasive because de facto partial exclusive dealing arrangements may, under certain circumstances, be actionable under the antitrust laws. * * * </a:t>
            </a:r>
            <a:r>
              <a:rPr lang="en-US" sz="1800" dirty="0">
                <a:solidFill>
                  <a:srgbClr val="C00000"/>
                </a:solidFill>
              </a:rPr>
              <a:t>Here, there was sufficient evidence from which a jury could infer that, although the LTAs did not expressly require the OEMs to meet the market penetration targets, </a:t>
            </a:r>
            <a:r>
              <a:rPr lang="en-US" sz="1800" b="1" dirty="0">
                <a:solidFill>
                  <a:srgbClr val="C00000"/>
                </a:solidFill>
              </a:rPr>
              <a:t>the targets were as effective as mandatory purchase requirements</a:t>
            </a:r>
            <a:r>
              <a:rPr lang="en-US" sz="1800" dirty="0">
                <a:solidFill>
                  <a:srgbClr val="C00000"/>
                </a:solidFill>
              </a:rPr>
              <a:t>. </a:t>
            </a:r>
            <a:br>
              <a:rPr lang="en-US" sz="1800" dirty="0">
                <a:solidFill>
                  <a:srgbClr val="C00000"/>
                </a:solidFill>
              </a:rPr>
            </a:br>
            <a:endParaRPr lang="en-US" sz="1800" dirty="0">
              <a:solidFill>
                <a:srgbClr val="C00000"/>
              </a:solidFill>
            </a:endParaRPr>
          </a:p>
          <a:p>
            <a:pPr marL="0" indent="0">
              <a:lnSpc>
                <a:spcPct val="100000"/>
              </a:lnSpc>
              <a:buNone/>
            </a:pPr>
            <a:r>
              <a:rPr lang="en-US" sz="1800" i="1" dirty="0">
                <a:solidFill>
                  <a:srgbClr val="00B0F0"/>
                </a:solidFill>
              </a:rPr>
              <a:t>(p. 1088) </a:t>
            </a:r>
            <a:r>
              <a:rPr lang="en-US" sz="1800" dirty="0">
                <a:solidFill>
                  <a:srgbClr val="C00000"/>
                </a:solidFill>
              </a:rPr>
              <a:t>Evidence presented at trial indicated that not only were lower prices (rebates) conditioned on the OEMs meeting the market-share targets, but so too was Eaton’s continued compliance with the LTAs. For example, Eaton’s LTAs with Freightliner, the largest OEM, and Volvo </a:t>
            </a:r>
            <a:r>
              <a:rPr lang="en-US" sz="1800" b="1" dirty="0">
                <a:solidFill>
                  <a:srgbClr val="C00000"/>
                </a:solidFill>
              </a:rPr>
              <a:t>explicitly gave Eaton the right to terminate the agreements if the market-share targets were not met</a:t>
            </a:r>
            <a:r>
              <a:rPr lang="en-US" sz="1800" dirty="0">
                <a:solidFill>
                  <a:srgbClr val="C00000"/>
                </a:solidFill>
              </a:rPr>
              <a:t>. … </a:t>
            </a:r>
            <a:br>
              <a:rPr lang="en-US" sz="1800" dirty="0">
                <a:solidFill>
                  <a:srgbClr val="C00000"/>
                </a:solidFill>
              </a:rPr>
            </a:br>
            <a:endParaRPr lang="en-US" sz="1800" dirty="0">
              <a:solidFill>
                <a:srgbClr val="C00000"/>
              </a:solidFill>
            </a:endParaRPr>
          </a:p>
          <a:p>
            <a:pPr marL="0" indent="0">
              <a:lnSpc>
                <a:spcPct val="100000"/>
              </a:lnSpc>
              <a:buNone/>
            </a:pPr>
            <a:r>
              <a:rPr lang="en-US" sz="1800" i="1" dirty="0">
                <a:solidFill>
                  <a:srgbClr val="00B0F0"/>
                </a:solidFill>
              </a:rPr>
              <a:t>(p. 1088) </a:t>
            </a:r>
            <a:r>
              <a:rPr lang="en-US" sz="1800" b="1" dirty="0">
                <a:solidFill>
                  <a:srgbClr val="C00000"/>
                </a:solidFill>
              </a:rPr>
              <a:t>Critically, due to Eaton’s position as the dominant supplier, no OEM could satisfy customer demand without at least some Eaton products, and therefore no OEM could afford to lose Eaton as a supplier.</a:t>
            </a:r>
            <a:r>
              <a:rPr lang="en-US" sz="1800" b="1" dirty="0"/>
              <a:t> </a:t>
            </a:r>
            <a:r>
              <a:rPr lang="en-US" sz="1800" dirty="0"/>
              <a:t>Accordingly, we agree with the District Court that a jury could have concluded that, under the circumstances, the </a:t>
            </a:r>
            <a:r>
              <a:rPr lang="en-US" sz="1800" dirty="0">
                <a:solidFill>
                  <a:srgbClr val="C00000"/>
                </a:solidFill>
              </a:rPr>
              <a:t>market penetration targets were as effective as express purchase requirements </a:t>
            </a:r>
            <a:r>
              <a:rPr lang="en-US" sz="1800" dirty="0"/>
              <a:t>“because no risk averse business would jeopardize its relationship with the largest manufacturer of transmissions in the market.”</a:t>
            </a:r>
          </a:p>
        </p:txBody>
      </p:sp>
      <p:sp>
        <p:nvSpPr>
          <p:cNvPr id="4" name="Slide Number Placeholder 3">
            <a:extLst>
              <a:ext uri="{FF2B5EF4-FFF2-40B4-BE49-F238E27FC236}">
                <a16:creationId xmlns:a16="http://schemas.microsoft.com/office/drawing/2014/main" id="{754D380D-3A5F-4DCC-9730-C12B5B756F34}"/>
              </a:ext>
            </a:extLst>
          </p:cNvPr>
          <p:cNvSpPr>
            <a:spLocks noGrp="1"/>
          </p:cNvSpPr>
          <p:nvPr>
            <p:ph type="sldNum" sz="quarter" idx="12"/>
          </p:nvPr>
        </p:nvSpPr>
        <p:spPr/>
        <p:txBody>
          <a:bodyPr/>
          <a:lstStyle/>
          <a:p>
            <a:fld id="{49FE9C18-5816-4CEF-8AC4-B1A754444B7F}" type="slidenum">
              <a:rPr lang="en-US" smtClean="0"/>
              <a:t>33</a:t>
            </a:fld>
            <a:endParaRPr lang="en-US"/>
          </a:p>
        </p:txBody>
      </p:sp>
      <p:sp>
        <p:nvSpPr>
          <p:cNvPr id="5" name="TextBox 4">
            <a:extLst>
              <a:ext uri="{FF2B5EF4-FFF2-40B4-BE49-F238E27FC236}">
                <a16:creationId xmlns:a16="http://schemas.microsoft.com/office/drawing/2014/main" id="{CB827856-7D16-4AB0-B451-0BDA6E5B448F}"/>
              </a:ext>
            </a:extLst>
          </p:cNvPr>
          <p:cNvSpPr txBox="1"/>
          <p:nvPr/>
        </p:nvSpPr>
        <p:spPr>
          <a:xfrm>
            <a:off x="9829800" y="4191000"/>
            <a:ext cx="2057400" cy="1015663"/>
          </a:xfrm>
          <a:prstGeom prst="rect">
            <a:avLst/>
          </a:prstGeom>
          <a:noFill/>
          <a:ln w="38100">
            <a:solidFill>
              <a:srgbClr val="0070C0"/>
            </a:solidFill>
          </a:ln>
        </p:spPr>
        <p:txBody>
          <a:bodyPr wrap="square" rtlCol="0">
            <a:spAutoFit/>
          </a:bodyPr>
          <a:lstStyle/>
          <a:p>
            <a:r>
              <a:rPr lang="en-US" sz="2000" b="1" dirty="0">
                <a:solidFill>
                  <a:srgbClr val="0070C0"/>
                </a:solidFill>
              </a:rPr>
              <a:t>i.e., significant non-contestable demand</a:t>
            </a:r>
          </a:p>
        </p:txBody>
      </p:sp>
      <p:cxnSp>
        <p:nvCxnSpPr>
          <p:cNvPr id="6" name="Straight Arrow Connector 5">
            <a:extLst>
              <a:ext uri="{FF2B5EF4-FFF2-40B4-BE49-F238E27FC236}">
                <a16:creationId xmlns:a16="http://schemas.microsoft.com/office/drawing/2014/main" id="{98486E3E-B945-4F6F-AE2F-5EFDE533344A}"/>
              </a:ext>
            </a:extLst>
          </p:cNvPr>
          <p:cNvCxnSpPr>
            <a:cxnSpLocks/>
          </p:cNvCxnSpPr>
          <p:nvPr/>
        </p:nvCxnSpPr>
        <p:spPr>
          <a:xfrm flipH="1">
            <a:off x="8610600" y="4514668"/>
            <a:ext cx="1082864" cy="43833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394655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497186-3F79-44F5-AAAD-075D0CEDBB6A}"/>
              </a:ext>
            </a:extLst>
          </p:cNvPr>
          <p:cNvSpPr>
            <a:spLocks noGrp="1"/>
          </p:cNvSpPr>
          <p:nvPr>
            <p:ph type="title"/>
          </p:nvPr>
        </p:nvSpPr>
        <p:spPr/>
        <p:txBody>
          <a:bodyPr>
            <a:normAutofit/>
          </a:bodyPr>
          <a:lstStyle/>
          <a:p>
            <a:r>
              <a:rPr lang="en-US" sz="3200" i="1" dirty="0"/>
              <a:t>Meritor </a:t>
            </a:r>
            <a:r>
              <a:rPr lang="en-US" sz="3200" dirty="0"/>
              <a:t>Dissent: Arguments &amp; </a:t>
            </a:r>
            <a:r>
              <a:rPr lang="en-US" dirty="0">
                <a:solidFill>
                  <a:srgbClr val="C00000"/>
                </a:solidFill>
              </a:rPr>
              <a:t>C</a:t>
            </a:r>
            <a:r>
              <a:rPr lang="en-US" sz="3200" dirty="0">
                <a:solidFill>
                  <a:srgbClr val="C00000"/>
                </a:solidFill>
              </a:rPr>
              <a:t>ritiques: </a:t>
            </a:r>
            <a:r>
              <a:rPr lang="en-US" sz="3200" dirty="0"/>
              <a:t>Summary</a:t>
            </a:r>
          </a:p>
        </p:txBody>
      </p:sp>
      <p:sp>
        <p:nvSpPr>
          <p:cNvPr id="3" name="Content Placeholder 2">
            <a:extLst>
              <a:ext uri="{FF2B5EF4-FFF2-40B4-BE49-F238E27FC236}">
                <a16:creationId xmlns:a16="http://schemas.microsoft.com/office/drawing/2014/main" id="{01E2D100-8F2F-4BD8-A55E-19E806FFD8F2}"/>
              </a:ext>
            </a:extLst>
          </p:cNvPr>
          <p:cNvSpPr>
            <a:spLocks noGrp="1"/>
          </p:cNvSpPr>
          <p:nvPr>
            <p:ph idx="1"/>
          </p:nvPr>
        </p:nvSpPr>
        <p:spPr>
          <a:xfrm>
            <a:off x="723900" y="1888143"/>
            <a:ext cx="9639300" cy="4648200"/>
          </a:xfrm>
        </p:spPr>
        <p:txBody>
          <a:bodyPr>
            <a:normAutofit fontScale="85000" lnSpcReduction="10000"/>
          </a:bodyPr>
          <a:lstStyle/>
          <a:p>
            <a:pPr>
              <a:lnSpc>
                <a:spcPct val="110000"/>
              </a:lnSpc>
            </a:pPr>
            <a:r>
              <a:rPr lang="en-US" dirty="0"/>
              <a:t>Treats failure to show below-cost pricing as a “high barrier” to success of plaintiff’s case </a:t>
            </a:r>
            <a:r>
              <a:rPr lang="en-US" sz="2400" i="1" dirty="0">
                <a:solidFill>
                  <a:srgbClr val="00B0F0"/>
                </a:solidFill>
              </a:rPr>
              <a:t>(p.1094)</a:t>
            </a:r>
            <a:endParaRPr lang="en-US" dirty="0"/>
          </a:p>
          <a:p>
            <a:pPr lvl="1">
              <a:lnSpc>
                <a:spcPct val="110000"/>
              </a:lnSpc>
            </a:pPr>
            <a:r>
              <a:rPr lang="en-US" i="1" dirty="0"/>
              <a:t>But, note that dissent does not treat lack of </a:t>
            </a:r>
            <a:r>
              <a:rPr lang="en-US" i="1" dirty="0" err="1"/>
              <a:t>ICPT</a:t>
            </a:r>
            <a:r>
              <a:rPr lang="en-US" i="1" dirty="0"/>
              <a:t> showing as dispositive</a:t>
            </a:r>
          </a:p>
          <a:p>
            <a:pPr>
              <a:lnSpc>
                <a:spcPct val="110000"/>
              </a:lnSpc>
            </a:pPr>
            <a:r>
              <a:rPr lang="en-US" dirty="0"/>
              <a:t>Rejects evidence on other exclusionary restraints as “unbridled speculation.” </a:t>
            </a:r>
            <a:r>
              <a:rPr lang="en-US" sz="2300" i="1" dirty="0">
                <a:solidFill>
                  <a:srgbClr val="00B0F0"/>
                </a:solidFill>
              </a:rPr>
              <a:t>(p.1094-95)</a:t>
            </a:r>
            <a:endParaRPr lang="en-US" i="1" dirty="0">
              <a:solidFill>
                <a:srgbClr val="00B0F0"/>
              </a:solidFill>
            </a:endParaRPr>
          </a:p>
          <a:p>
            <a:pPr>
              <a:lnSpc>
                <a:spcPct val="110000"/>
              </a:lnSpc>
            </a:pPr>
            <a:r>
              <a:rPr lang="en-US" dirty="0"/>
              <a:t>Denies relevance of Eaton threats because they would be irrational </a:t>
            </a:r>
            <a:r>
              <a:rPr lang="en-US" sz="2300" i="1" dirty="0">
                <a:solidFill>
                  <a:srgbClr val="00B0F0"/>
                </a:solidFill>
              </a:rPr>
              <a:t>(p.1096)</a:t>
            </a:r>
            <a:endParaRPr lang="en-US" i="1" dirty="0">
              <a:solidFill>
                <a:srgbClr val="00B0F0"/>
              </a:solidFill>
            </a:endParaRPr>
          </a:p>
          <a:p>
            <a:pPr lvl="1">
              <a:lnSpc>
                <a:spcPct val="110000"/>
              </a:lnSpc>
            </a:pPr>
            <a:r>
              <a:rPr lang="en-US" b="1" i="1" dirty="0">
                <a:solidFill>
                  <a:srgbClr val="C00000"/>
                </a:solidFill>
              </a:rPr>
              <a:t>But, ignores the reputational benefits of carrying out threats</a:t>
            </a:r>
          </a:p>
          <a:p>
            <a:pPr>
              <a:lnSpc>
                <a:spcPct val="110000"/>
              </a:lnSpc>
            </a:pPr>
            <a:r>
              <a:rPr lang="en-US" dirty="0"/>
              <a:t>Targets were less than initial Eaton shares </a:t>
            </a:r>
            <a:r>
              <a:rPr lang="en-US" sz="2300" i="1" dirty="0">
                <a:solidFill>
                  <a:srgbClr val="00B0F0"/>
                </a:solidFill>
              </a:rPr>
              <a:t>(p.1097)</a:t>
            </a:r>
            <a:r>
              <a:rPr lang="en-US" dirty="0"/>
              <a:t> </a:t>
            </a:r>
          </a:p>
          <a:p>
            <a:pPr lvl="1">
              <a:lnSpc>
                <a:spcPct val="110000"/>
              </a:lnSpc>
            </a:pPr>
            <a:r>
              <a:rPr lang="en-US" i="1" dirty="0">
                <a:solidFill>
                  <a:srgbClr val="C00000"/>
                </a:solidFill>
              </a:rPr>
              <a:t>But, apparently ignores that this is a monopoly </a:t>
            </a:r>
            <a:r>
              <a:rPr lang="en-US" i="1" u="sng" dirty="0">
                <a:solidFill>
                  <a:srgbClr val="C00000"/>
                </a:solidFill>
              </a:rPr>
              <a:t>maintenance</a:t>
            </a:r>
            <a:r>
              <a:rPr lang="en-US" i="1" dirty="0">
                <a:solidFill>
                  <a:srgbClr val="C00000"/>
                </a:solidFill>
              </a:rPr>
              <a:t> case</a:t>
            </a:r>
          </a:p>
          <a:p>
            <a:pPr>
              <a:lnSpc>
                <a:spcPct val="110000"/>
              </a:lnSpc>
            </a:pPr>
            <a:r>
              <a:rPr lang="en-US" dirty="0"/>
              <a:t>LTA was voluntary and in “economic self interest” of OEMs </a:t>
            </a:r>
            <a:r>
              <a:rPr lang="en-US" sz="2300" i="1" dirty="0">
                <a:solidFill>
                  <a:srgbClr val="00B0F0"/>
                </a:solidFill>
              </a:rPr>
              <a:t>(p.1098)</a:t>
            </a:r>
            <a:endParaRPr lang="en-US" i="1" dirty="0">
              <a:solidFill>
                <a:srgbClr val="00B0F0"/>
              </a:solidFill>
            </a:endParaRPr>
          </a:p>
          <a:p>
            <a:pPr lvl="1">
              <a:lnSpc>
                <a:spcPct val="110000"/>
              </a:lnSpc>
            </a:pPr>
            <a:r>
              <a:rPr lang="en-US" i="1" dirty="0">
                <a:solidFill>
                  <a:srgbClr val="C00000"/>
                </a:solidFill>
              </a:rPr>
              <a:t>But, how to distinguish “economic coercion” from “unrestrained choice”?</a:t>
            </a:r>
          </a:p>
          <a:p>
            <a:pPr>
              <a:lnSpc>
                <a:spcPct val="110000"/>
              </a:lnSpc>
            </a:pPr>
            <a:endParaRPr lang="en-US" dirty="0"/>
          </a:p>
        </p:txBody>
      </p:sp>
      <p:sp>
        <p:nvSpPr>
          <p:cNvPr id="4" name="Slide Number Placeholder 3">
            <a:extLst>
              <a:ext uri="{FF2B5EF4-FFF2-40B4-BE49-F238E27FC236}">
                <a16:creationId xmlns:a16="http://schemas.microsoft.com/office/drawing/2014/main" id="{F4C7F1D3-3786-4BE2-BBAD-975441F5EAA1}"/>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34</a:t>
            </a:fld>
            <a:endParaRPr lang="en-US">
              <a:solidFill>
                <a:srgbClr val="000000"/>
              </a:solidFill>
            </a:endParaRPr>
          </a:p>
        </p:txBody>
      </p:sp>
      <p:cxnSp>
        <p:nvCxnSpPr>
          <p:cNvPr id="5" name="Straight Arrow Connector 4">
            <a:extLst>
              <a:ext uri="{FF2B5EF4-FFF2-40B4-BE49-F238E27FC236}">
                <a16:creationId xmlns:a16="http://schemas.microsoft.com/office/drawing/2014/main" id="{3B84D6F9-DB92-4C94-A9E3-88463117EE0A}"/>
              </a:ext>
            </a:extLst>
          </p:cNvPr>
          <p:cNvCxnSpPr>
            <a:cxnSpLocks/>
          </p:cNvCxnSpPr>
          <p:nvPr/>
        </p:nvCxnSpPr>
        <p:spPr>
          <a:xfrm flipH="1" flipV="1">
            <a:off x="7948062" y="4724400"/>
            <a:ext cx="1212160" cy="25689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314FFE94-240B-4174-BFF9-A1F1B9AE84BF}"/>
              </a:ext>
            </a:extLst>
          </p:cNvPr>
          <p:cNvSpPr txBox="1"/>
          <p:nvPr/>
        </p:nvSpPr>
        <p:spPr>
          <a:xfrm>
            <a:off x="9372600" y="4724400"/>
            <a:ext cx="1722925" cy="707886"/>
          </a:xfrm>
          <a:prstGeom prst="rect">
            <a:avLst/>
          </a:prstGeom>
          <a:noFill/>
          <a:ln w="38100">
            <a:solidFill>
              <a:srgbClr val="0070C0"/>
            </a:solidFill>
          </a:ln>
        </p:spPr>
        <p:txBody>
          <a:bodyPr wrap="square" rtlCol="0">
            <a:spAutoFit/>
          </a:bodyPr>
          <a:lstStyle/>
          <a:p>
            <a:r>
              <a:rPr lang="en-US" sz="2000" b="1" dirty="0">
                <a:solidFill>
                  <a:srgbClr val="0070C0"/>
                </a:solidFill>
              </a:rPr>
              <a:t>See later slide for details</a:t>
            </a:r>
          </a:p>
        </p:txBody>
      </p:sp>
      <p:cxnSp>
        <p:nvCxnSpPr>
          <p:cNvPr id="8" name="Straight Arrow Connector 7">
            <a:extLst>
              <a:ext uri="{FF2B5EF4-FFF2-40B4-BE49-F238E27FC236}">
                <a16:creationId xmlns:a16="http://schemas.microsoft.com/office/drawing/2014/main" id="{87F161D3-DB86-4C9E-A1F2-42D31D30F281}"/>
              </a:ext>
            </a:extLst>
          </p:cNvPr>
          <p:cNvCxnSpPr>
            <a:cxnSpLocks/>
          </p:cNvCxnSpPr>
          <p:nvPr/>
        </p:nvCxnSpPr>
        <p:spPr>
          <a:xfrm flipH="1" flipV="1">
            <a:off x="8206337" y="2499658"/>
            <a:ext cx="1212160" cy="25689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1AF1AE9-4697-49D8-A44D-42EE91228B9D}"/>
              </a:ext>
            </a:extLst>
          </p:cNvPr>
          <p:cNvSpPr txBox="1"/>
          <p:nvPr/>
        </p:nvSpPr>
        <p:spPr>
          <a:xfrm>
            <a:off x="9630875" y="2499658"/>
            <a:ext cx="1722925" cy="707886"/>
          </a:xfrm>
          <a:prstGeom prst="rect">
            <a:avLst/>
          </a:prstGeom>
          <a:noFill/>
          <a:ln w="38100">
            <a:solidFill>
              <a:srgbClr val="0070C0"/>
            </a:solidFill>
          </a:ln>
        </p:spPr>
        <p:txBody>
          <a:bodyPr wrap="square" rtlCol="0">
            <a:spAutoFit/>
          </a:bodyPr>
          <a:lstStyle/>
          <a:p>
            <a:r>
              <a:rPr lang="en-US" sz="2000" b="1" dirty="0">
                <a:solidFill>
                  <a:srgbClr val="0070C0"/>
                </a:solidFill>
              </a:rPr>
              <a:t>See next slide for language</a:t>
            </a:r>
          </a:p>
        </p:txBody>
      </p:sp>
    </p:spTree>
    <p:extLst>
      <p:ext uri="{BB962C8B-B14F-4D97-AF65-F5344CB8AC3E}">
        <p14:creationId xmlns:p14="http://schemas.microsoft.com/office/powerpoint/2010/main" val="271667712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2F900D-4D64-4055-B0AD-8E92420F70DD}"/>
              </a:ext>
            </a:extLst>
          </p:cNvPr>
          <p:cNvSpPr>
            <a:spLocks noGrp="1"/>
          </p:cNvSpPr>
          <p:nvPr>
            <p:ph type="title"/>
          </p:nvPr>
        </p:nvSpPr>
        <p:spPr/>
        <p:txBody>
          <a:bodyPr>
            <a:normAutofit/>
          </a:bodyPr>
          <a:lstStyle/>
          <a:p>
            <a:r>
              <a:rPr lang="en-US" sz="3200" i="1" dirty="0"/>
              <a:t>Meritor </a:t>
            </a:r>
            <a:r>
              <a:rPr lang="en-US" sz="3200" dirty="0"/>
              <a:t>Dissent: Price-Cost Test </a:t>
            </a:r>
            <a:r>
              <a:rPr lang="en-US" sz="2000" i="1" dirty="0">
                <a:solidFill>
                  <a:srgbClr val="00B0F0"/>
                </a:solidFill>
              </a:rPr>
              <a:t>(p. 1094)</a:t>
            </a:r>
            <a:endParaRPr lang="en-US" sz="3200" dirty="0"/>
          </a:p>
        </p:txBody>
      </p:sp>
      <p:sp>
        <p:nvSpPr>
          <p:cNvPr id="3" name="Content Placeholder 2">
            <a:extLst>
              <a:ext uri="{FF2B5EF4-FFF2-40B4-BE49-F238E27FC236}">
                <a16:creationId xmlns:a16="http://schemas.microsoft.com/office/drawing/2014/main" id="{8C7AFD5F-8DBE-47C0-81A6-B83AD5032F80}"/>
              </a:ext>
            </a:extLst>
          </p:cNvPr>
          <p:cNvSpPr>
            <a:spLocks noGrp="1"/>
          </p:cNvSpPr>
          <p:nvPr>
            <p:ph idx="1"/>
          </p:nvPr>
        </p:nvSpPr>
        <p:spPr/>
        <p:txBody>
          <a:bodyPr>
            <a:normAutofit/>
          </a:bodyPr>
          <a:lstStyle/>
          <a:p>
            <a:pPr marL="0" indent="0">
              <a:buNone/>
            </a:pPr>
            <a:r>
              <a:rPr lang="en-US" sz="2000" dirty="0"/>
              <a:t>Thus, although the price-cost test may not bar a claim of exclusive dealing challenging a defendant’s above-cost pricing practices, regardless of how a plaintiff casts its claim or the non-price elements of the pricing practices that the plaintiff identifies as the exclusionary conduct, where a plaintiff attacks a defendant’s pricing practices—and to be clear that is what the market-share rebate programs at issue here are—</a:t>
            </a:r>
            <a:r>
              <a:rPr lang="en-US" sz="2000" b="1" dirty="0">
                <a:solidFill>
                  <a:srgbClr val="C00000"/>
                </a:solidFill>
              </a:rPr>
              <a:t>the fact that defendant’s prices were above-cost must be a high barrier to the plaintiff’s success</a:t>
            </a:r>
            <a:r>
              <a:rPr lang="en-US" sz="2000" dirty="0"/>
              <a:t>. </a:t>
            </a:r>
            <a:br>
              <a:rPr lang="en-US" sz="2000" dirty="0"/>
            </a:br>
            <a:br>
              <a:rPr lang="en-US" sz="2000" dirty="0"/>
            </a:br>
            <a:r>
              <a:rPr lang="en-US" sz="2000" dirty="0"/>
              <a:t>Accordingly, I believe that </a:t>
            </a:r>
            <a:r>
              <a:rPr lang="en-US" sz="2000" b="1" dirty="0">
                <a:solidFill>
                  <a:srgbClr val="C00000"/>
                </a:solidFill>
              </a:rPr>
              <a:t>we must apply the </a:t>
            </a:r>
            <a:r>
              <a:rPr lang="en-US" sz="2000" b="1" i="1" dirty="0">
                <a:solidFill>
                  <a:srgbClr val="C00000"/>
                </a:solidFill>
              </a:rPr>
              <a:t>Brooke Group </a:t>
            </a:r>
            <a:r>
              <a:rPr lang="en-US" sz="2000" b="1" dirty="0">
                <a:solidFill>
                  <a:srgbClr val="C00000"/>
                </a:solidFill>
              </a:rPr>
              <a:t>price-cost test to the present case and give that test persuasive effect in the context of our broader analysis under the antitrust laws at issue</a:t>
            </a:r>
            <a:r>
              <a:rPr lang="en-US" sz="2000" dirty="0">
                <a:solidFill>
                  <a:srgbClr val="C00000"/>
                </a:solidFill>
              </a:rPr>
              <a:t>.</a:t>
            </a:r>
          </a:p>
          <a:p>
            <a:pPr marL="0" indent="0">
              <a:buNone/>
            </a:pPr>
            <a:endParaRPr lang="en-US" sz="2000" dirty="0"/>
          </a:p>
          <a:p>
            <a:endParaRPr lang="en-US" sz="2000" dirty="0"/>
          </a:p>
        </p:txBody>
      </p:sp>
      <p:sp>
        <p:nvSpPr>
          <p:cNvPr id="4" name="Slide Number Placeholder 3">
            <a:extLst>
              <a:ext uri="{FF2B5EF4-FFF2-40B4-BE49-F238E27FC236}">
                <a16:creationId xmlns:a16="http://schemas.microsoft.com/office/drawing/2014/main" id="{0498E560-9FB0-4266-87BD-B601A96FBD47}"/>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35</a:t>
            </a:fld>
            <a:endParaRPr lang="en-US">
              <a:solidFill>
                <a:srgbClr val="000000"/>
              </a:solidFill>
            </a:endParaRPr>
          </a:p>
        </p:txBody>
      </p:sp>
    </p:spTree>
    <p:extLst>
      <p:ext uri="{BB962C8B-B14F-4D97-AF65-F5344CB8AC3E}">
        <p14:creationId xmlns:p14="http://schemas.microsoft.com/office/powerpoint/2010/main" val="28598008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97D6BF-9987-47D4-ACDC-2D51539E8AB1}"/>
              </a:ext>
            </a:extLst>
          </p:cNvPr>
          <p:cNvSpPr>
            <a:spLocks noGrp="1"/>
          </p:cNvSpPr>
          <p:nvPr>
            <p:ph type="title"/>
          </p:nvPr>
        </p:nvSpPr>
        <p:spPr>
          <a:xfrm>
            <a:off x="762000" y="18256"/>
            <a:ext cx="9753600" cy="1325563"/>
          </a:xfrm>
        </p:spPr>
        <p:txBody>
          <a:bodyPr>
            <a:normAutofit/>
          </a:bodyPr>
          <a:lstStyle/>
          <a:p>
            <a:r>
              <a:rPr lang="en-US" sz="3200" i="1" dirty="0"/>
              <a:t>Meritor</a:t>
            </a:r>
            <a:r>
              <a:rPr lang="en-US" sz="3200" dirty="0"/>
              <a:t> Dissent–Credibility of the Termination Threat?</a:t>
            </a:r>
          </a:p>
        </p:txBody>
      </p:sp>
      <p:sp>
        <p:nvSpPr>
          <p:cNvPr id="3" name="Content Placeholder 2">
            <a:extLst>
              <a:ext uri="{FF2B5EF4-FFF2-40B4-BE49-F238E27FC236}">
                <a16:creationId xmlns:a16="http://schemas.microsoft.com/office/drawing/2014/main" id="{1F9F8C99-C149-4AE5-8C49-A22AF29D7EA1}"/>
              </a:ext>
            </a:extLst>
          </p:cNvPr>
          <p:cNvSpPr>
            <a:spLocks noGrp="1"/>
          </p:cNvSpPr>
          <p:nvPr>
            <p:ph idx="1"/>
          </p:nvPr>
        </p:nvSpPr>
        <p:spPr>
          <a:xfrm>
            <a:off x="838200" y="1696505"/>
            <a:ext cx="6970028" cy="5192318"/>
          </a:xfrm>
        </p:spPr>
        <p:txBody>
          <a:bodyPr>
            <a:normAutofit/>
          </a:bodyPr>
          <a:lstStyle/>
          <a:p>
            <a:pPr marL="0" indent="0">
              <a:buNone/>
            </a:pPr>
            <a:r>
              <a:rPr lang="en-US" sz="2000" b="1" u="sng" dirty="0"/>
              <a:t>Majority</a:t>
            </a:r>
            <a:r>
              <a:rPr lang="en-US" sz="2000" b="1" dirty="0"/>
              <a:t> </a:t>
            </a:r>
            <a:r>
              <a:rPr lang="en-US" sz="1800" i="1" dirty="0">
                <a:solidFill>
                  <a:srgbClr val="00B0F0"/>
                </a:solidFill>
              </a:rPr>
              <a:t>(pp. 1089-90)</a:t>
            </a:r>
            <a:r>
              <a:rPr lang="en-US" sz="2000" dirty="0">
                <a:solidFill>
                  <a:srgbClr val="00B0F0"/>
                </a:solidFill>
              </a:rPr>
              <a:t>:   </a:t>
            </a:r>
            <a:r>
              <a:rPr lang="en-US" sz="2000" dirty="0"/>
              <a:t>And here, there was evidence that Eaton leveraged its position as a supplier of necessary products to coerce the OEMs into entering into the LTAs. … </a:t>
            </a:r>
            <a:r>
              <a:rPr lang="en-US" sz="2000" dirty="0">
                <a:solidFill>
                  <a:srgbClr val="C00000"/>
                </a:solidFill>
              </a:rPr>
              <a:t>[T]he OEMs agreed to such terms because without Eaton’s transmissions, the OEMs would be unable to satisfy customer demand.</a:t>
            </a:r>
          </a:p>
          <a:p>
            <a:pPr marL="0" indent="0">
              <a:buNone/>
            </a:pPr>
            <a:endParaRPr lang="en-US" sz="2000" dirty="0"/>
          </a:p>
          <a:p>
            <a:pPr marL="0" indent="0">
              <a:buNone/>
            </a:pPr>
            <a:r>
              <a:rPr lang="en-US" sz="2000" b="1" u="sng" dirty="0"/>
              <a:t>Dissent</a:t>
            </a:r>
            <a:r>
              <a:rPr lang="en-US" sz="2000" b="1" dirty="0"/>
              <a:t> </a:t>
            </a:r>
            <a:r>
              <a:rPr lang="en-US" sz="1800" i="1" dirty="0">
                <a:solidFill>
                  <a:srgbClr val="00B0F0"/>
                </a:solidFill>
              </a:rPr>
              <a:t>(p. 1097)</a:t>
            </a:r>
            <a:r>
              <a:rPr lang="en-US" sz="2000" dirty="0"/>
              <a:t>:  … The market reality [is] that while Eaton was the largest manufacturer of transmissions in the market there were only four OEMs that bought Eaton’s transmissions. </a:t>
            </a:r>
            <a:r>
              <a:rPr lang="en-US" sz="2000" dirty="0">
                <a:solidFill>
                  <a:srgbClr val="C00000"/>
                </a:solidFill>
              </a:rPr>
              <a:t>Accordingly, the idea that Eaton could or would have refused to deal with one of the OEMs in addition to being unsupported by the record is irrational from an economic viewpoint for if Eaton had done so it would have turned its back on a significant purchaser of its products measured in sales volume. The notion is completely unjustified.</a:t>
            </a:r>
          </a:p>
          <a:p>
            <a:pPr marL="0" indent="0">
              <a:buNone/>
            </a:pPr>
            <a:endParaRPr lang="en-US" sz="2000" dirty="0"/>
          </a:p>
        </p:txBody>
      </p:sp>
      <p:sp>
        <p:nvSpPr>
          <p:cNvPr id="4" name="Slide Number Placeholder 3">
            <a:extLst>
              <a:ext uri="{FF2B5EF4-FFF2-40B4-BE49-F238E27FC236}">
                <a16:creationId xmlns:a16="http://schemas.microsoft.com/office/drawing/2014/main" id="{754D380D-3A5F-4DCC-9730-C12B5B756F34}"/>
              </a:ext>
            </a:extLst>
          </p:cNvPr>
          <p:cNvSpPr>
            <a:spLocks noGrp="1"/>
          </p:cNvSpPr>
          <p:nvPr>
            <p:ph type="sldNum" sz="quarter" idx="12"/>
          </p:nvPr>
        </p:nvSpPr>
        <p:spPr/>
        <p:txBody>
          <a:bodyPr/>
          <a:lstStyle/>
          <a:p>
            <a:fld id="{49FE9C18-5816-4CEF-8AC4-B1A754444B7F}" type="slidenum">
              <a:rPr lang="en-US" smtClean="0"/>
              <a:t>36</a:t>
            </a:fld>
            <a:endParaRPr lang="en-US" dirty="0"/>
          </a:p>
        </p:txBody>
      </p:sp>
      <p:sp>
        <p:nvSpPr>
          <p:cNvPr id="5" name="TextBox 4">
            <a:extLst>
              <a:ext uri="{FF2B5EF4-FFF2-40B4-BE49-F238E27FC236}">
                <a16:creationId xmlns:a16="http://schemas.microsoft.com/office/drawing/2014/main" id="{E3F4E12A-0B99-4D89-9EF5-0D1DCA36B315}"/>
              </a:ext>
            </a:extLst>
          </p:cNvPr>
          <p:cNvSpPr txBox="1"/>
          <p:nvPr/>
        </p:nvSpPr>
        <p:spPr>
          <a:xfrm>
            <a:off x="8915400" y="3581400"/>
            <a:ext cx="2971800" cy="1631216"/>
          </a:xfrm>
          <a:prstGeom prst="rect">
            <a:avLst/>
          </a:prstGeom>
          <a:solidFill>
            <a:srgbClr val="FFFF00"/>
          </a:solidFill>
          <a:ln w="38100">
            <a:solidFill>
              <a:srgbClr val="0070C0"/>
            </a:solidFill>
          </a:ln>
        </p:spPr>
        <p:txBody>
          <a:bodyPr wrap="square" rtlCol="0">
            <a:spAutoFit/>
          </a:bodyPr>
          <a:lstStyle/>
          <a:p>
            <a:r>
              <a:rPr lang="en-US" sz="2000" b="1" i="1" dirty="0">
                <a:solidFill>
                  <a:srgbClr val="0070C0"/>
                </a:solidFill>
              </a:rPr>
              <a:t>Query: Who do you think would blink first in a negotiation stand-off between Eaton and the OEM?</a:t>
            </a:r>
          </a:p>
        </p:txBody>
      </p:sp>
      <p:cxnSp>
        <p:nvCxnSpPr>
          <p:cNvPr id="8" name="Straight Arrow Connector 7">
            <a:extLst>
              <a:ext uri="{FF2B5EF4-FFF2-40B4-BE49-F238E27FC236}">
                <a16:creationId xmlns:a16="http://schemas.microsoft.com/office/drawing/2014/main" id="{49CC232E-5858-43A9-9CB5-AB96AA0CD698}"/>
              </a:ext>
            </a:extLst>
          </p:cNvPr>
          <p:cNvCxnSpPr>
            <a:cxnSpLocks/>
          </p:cNvCxnSpPr>
          <p:nvPr/>
        </p:nvCxnSpPr>
        <p:spPr>
          <a:xfrm flipH="1">
            <a:off x="7712637" y="4572000"/>
            <a:ext cx="993554" cy="41956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9702612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8F571C-BB00-407B-BF37-72D270052AC2}"/>
              </a:ext>
            </a:extLst>
          </p:cNvPr>
          <p:cNvSpPr>
            <a:spLocks noGrp="1"/>
          </p:cNvSpPr>
          <p:nvPr>
            <p:ph type="title"/>
          </p:nvPr>
        </p:nvSpPr>
        <p:spPr>
          <a:xfrm>
            <a:off x="685800" y="-28194"/>
            <a:ext cx="10515600" cy="1325563"/>
          </a:xfrm>
        </p:spPr>
        <p:txBody>
          <a:bodyPr>
            <a:normAutofit/>
          </a:bodyPr>
          <a:lstStyle/>
          <a:p>
            <a:r>
              <a:rPr lang="en-US" sz="3200" i="1" dirty="0"/>
              <a:t>Sanofi </a:t>
            </a:r>
            <a:r>
              <a:rPr lang="en-US" sz="3200" dirty="0"/>
              <a:t>(3d Cir. 2016): Facts</a:t>
            </a:r>
          </a:p>
        </p:txBody>
      </p:sp>
      <p:sp>
        <p:nvSpPr>
          <p:cNvPr id="3" name="Content Placeholder 2">
            <a:extLst>
              <a:ext uri="{FF2B5EF4-FFF2-40B4-BE49-F238E27FC236}">
                <a16:creationId xmlns:a16="http://schemas.microsoft.com/office/drawing/2014/main" id="{0EC7A66E-F2C6-4A26-867A-EFDB1CBCDAFA}"/>
              </a:ext>
            </a:extLst>
          </p:cNvPr>
          <p:cNvSpPr>
            <a:spLocks noGrp="1"/>
          </p:cNvSpPr>
          <p:nvPr>
            <p:ph idx="1"/>
          </p:nvPr>
        </p:nvSpPr>
        <p:spPr>
          <a:xfrm>
            <a:off x="721276" y="1173761"/>
            <a:ext cx="7122559" cy="5766431"/>
          </a:xfrm>
        </p:spPr>
        <p:txBody>
          <a:bodyPr>
            <a:normAutofit lnSpcReduction="10000"/>
          </a:bodyPr>
          <a:lstStyle/>
          <a:p>
            <a:pPr>
              <a:lnSpc>
                <a:spcPct val="110000"/>
              </a:lnSpc>
            </a:pPr>
            <a:r>
              <a:rPr lang="en-US" sz="2000" dirty="0"/>
              <a:t>Pharma case</a:t>
            </a:r>
          </a:p>
          <a:p>
            <a:pPr lvl="1">
              <a:lnSpc>
                <a:spcPct val="110000"/>
              </a:lnSpc>
            </a:pPr>
            <a:r>
              <a:rPr lang="en-US" sz="1600" dirty="0"/>
              <a:t>Sanofi – monopolist with branded product (</a:t>
            </a:r>
            <a:r>
              <a:rPr lang="en-US" sz="1600" dirty="0" err="1"/>
              <a:t>Lovenox</a:t>
            </a:r>
            <a:r>
              <a:rPr lang="en-US" sz="1600" dirty="0"/>
              <a:t>)</a:t>
            </a:r>
          </a:p>
          <a:p>
            <a:pPr lvl="1">
              <a:lnSpc>
                <a:spcPct val="110000"/>
              </a:lnSpc>
            </a:pPr>
            <a:r>
              <a:rPr lang="en-US" sz="1600" dirty="0"/>
              <a:t>Eisai is entrant </a:t>
            </a:r>
          </a:p>
          <a:p>
            <a:pPr>
              <a:lnSpc>
                <a:spcPct val="110000"/>
              </a:lnSpc>
            </a:pPr>
            <a:r>
              <a:rPr lang="en-US" sz="2000" dirty="0"/>
              <a:t>Eisai claims</a:t>
            </a:r>
          </a:p>
          <a:p>
            <a:pPr lvl="1">
              <a:lnSpc>
                <a:spcPct val="110000"/>
              </a:lnSpc>
            </a:pPr>
            <a:r>
              <a:rPr lang="en-US" sz="1600" dirty="0"/>
              <a:t>Sanofi has </a:t>
            </a:r>
            <a:r>
              <a:rPr lang="en-US" sz="1600" dirty="0">
                <a:solidFill>
                  <a:srgbClr val="C00000"/>
                </a:solidFill>
              </a:rPr>
              <a:t>“non-contestable sales”</a:t>
            </a:r>
            <a:r>
              <a:rPr lang="en-US" sz="1600" dirty="0"/>
              <a:t> from unique cardiology indication </a:t>
            </a:r>
          </a:p>
          <a:p>
            <a:pPr lvl="1">
              <a:lnSpc>
                <a:spcPct val="110000"/>
              </a:lnSpc>
            </a:pPr>
            <a:r>
              <a:rPr lang="en-US" sz="1600" dirty="0"/>
              <a:t>CPP creates a large “</a:t>
            </a:r>
            <a:r>
              <a:rPr lang="en-US" sz="1600" dirty="0">
                <a:solidFill>
                  <a:srgbClr val="C00000"/>
                </a:solidFill>
              </a:rPr>
              <a:t>dead zone</a:t>
            </a:r>
            <a:r>
              <a:rPr lang="en-US" sz="1600" dirty="0"/>
              <a:t>” where Eisai cannot compete; but definition unclear in opinion. </a:t>
            </a:r>
          </a:p>
          <a:p>
            <a:pPr lvl="2">
              <a:lnSpc>
                <a:spcPct val="110000"/>
              </a:lnSpc>
            </a:pPr>
            <a:r>
              <a:rPr lang="en-US" sz="1600" i="1" dirty="0"/>
              <a:t>Record is confidential.  But a price list in the district court opinion looks like CPP would fail </a:t>
            </a:r>
            <a:r>
              <a:rPr lang="en-US" sz="1600" i="1" dirty="0" err="1"/>
              <a:t>ICPT</a:t>
            </a:r>
            <a:r>
              <a:rPr lang="en-US" sz="1600" i="1" dirty="0"/>
              <a:t> on its face</a:t>
            </a:r>
            <a:r>
              <a:rPr lang="en-US" sz="1400" dirty="0"/>
              <a:t>.</a:t>
            </a:r>
          </a:p>
          <a:p>
            <a:pPr lvl="1">
              <a:lnSpc>
                <a:spcPct val="110000"/>
              </a:lnSpc>
            </a:pPr>
            <a:r>
              <a:rPr lang="en-US" sz="1600" dirty="0"/>
              <a:t>Sanofi engaged in other exclusionary conduct; </a:t>
            </a:r>
          </a:p>
          <a:p>
            <a:pPr lvl="2">
              <a:lnSpc>
                <a:spcPct val="110000"/>
              </a:lnSpc>
            </a:pPr>
            <a:r>
              <a:rPr lang="en-US" sz="1600" i="1" dirty="0">
                <a:solidFill>
                  <a:srgbClr val="C00000"/>
                </a:solidFill>
              </a:rPr>
              <a:t>Deceptive FUD </a:t>
            </a:r>
            <a:r>
              <a:rPr lang="en-US" sz="1600" i="1" dirty="0"/>
              <a:t>(fear, uncertainty and doubt) that hospital would face malpractice claims if use Eisai product for cardiology </a:t>
            </a:r>
          </a:p>
          <a:p>
            <a:pPr>
              <a:lnSpc>
                <a:spcPct val="110000"/>
              </a:lnSpc>
            </a:pPr>
            <a:r>
              <a:rPr lang="en-US" sz="2000" dirty="0">
                <a:solidFill>
                  <a:srgbClr val="C00000"/>
                </a:solidFill>
              </a:rPr>
              <a:t>But, several bad facts for plaintiff </a:t>
            </a:r>
          </a:p>
          <a:p>
            <a:pPr lvl="1">
              <a:lnSpc>
                <a:spcPct val="110000"/>
              </a:lnSpc>
            </a:pPr>
            <a:r>
              <a:rPr lang="en-US" sz="1600" dirty="0"/>
              <a:t>No exit</a:t>
            </a:r>
          </a:p>
          <a:p>
            <a:pPr lvl="1">
              <a:lnSpc>
                <a:spcPct val="110000"/>
              </a:lnSpc>
            </a:pPr>
            <a:r>
              <a:rPr lang="en-US" sz="1600" dirty="0"/>
              <a:t>Eisai did very well at hospitals where it cut price</a:t>
            </a:r>
          </a:p>
          <a:p>
            <a:pPr lvl="1">
              <a:lnSpc>
                <a:spcPct val="110000"/>
              </a:lnSpc>
            </a:pPr>
            <a:r>
              <a:rPr lang="en-US" sz="1600" dirty="0"/>
              <a:t>Eisai had its own CPPs</a:t>
            </a:r>
          </a:p>
          <a:p>
            <a:pPr lvl="1">
              <a:lnSpc>
                <a:spcPct val="110000"/>
              </a:lnSpc>
            </a:pPr>
            <a:r>
              <a:rPr lang="en-US" sz="1600" dirty="0"/>
              <a:t>Eisai had its own unique cancer indication </a:t>
            </a:r>
          </a:p>
          <a:p>
            <a:pPr lvl="1">
              <a:lnSpc>
                <a:spcPct val="110000"/>
              </a:lnSpc>
            </a:pPr>
            <a:endParaRPr lang="en-US" sz="1600" dirty="0"/>
          </a:p>
        </p:txBody>
      </p:sp>
      <p:sp>
        <p:nvSpPr>
          <p:cNvPr id="4" name="Slide Number Placeholder 3">
            <a:extLst>
              <a:ext uri="{FF2B5EF4-FFF2-40B4-BE49-F238E27FC236}">
                <a16:creationId xmlns:a16="http://schemas.microsoft.com/office/drawing/2014/main" id="{4995BBCE-10F9-47A8-A007-4F31AAD19FB1}"/>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37</a:t>
            </a:fld>
            <a:endParaRPr lang="en-US" dirty="0">
              <a:solidFill>
                <a:srgbClr val="000000"/>
              </a:solidFill>
            </a:endParaRPr>
          </a:p>
        </p:txBody>
      </p:sp>
      <p:sp>
        <p:nvSpPr>
          <p:cNvPr id="5" name="TextBox 4">
            <a:extLst>
              <a:ext uri="{FF2B5EF4-FFF2-40B4-BE49-F238E27FC236}">
                <a16:creationId xmlns:a16="http://schemas.microsoft.com/office/drawing/2014/main" id="{3C4E56FA-9F89-46E7-956F-048F3EEF37E9}"/>
              </a:ext>
            </a:extLst>
          </p:cNvPr>
          <p:cNvSpPr txBox="1"/>
          <p:nvPr/>
        </p:nvSpPr>
        <p:spPr>
          <a:xfrm>
            <a:off x="8305800" y="1717820"/>
            <a:ext cx="2543175" cy="1815882"/>
          </a:xfrm>
          <a:prstGeom prst="rect">
            <a:avLst/>
          </a:prstGeom>
          <a:noFill/>
          <a:ln w="38100">
            <a:solidFill>
              <a:srgbClr val="0070C0"/>
            </a:solidFill>
          </a:ln>
        </p:spPr>
        <p:txBody>
          <a:bodyPr wrap="square" rtlCol="0">
            <a:spAutoFit/>
          </a:bodyPr>
          <a:lstStyle/>
          <a:p>
            <a:r>
              <a:rPr lang="en-US" sz="1600" b="1" dirty="0">
                <a:solidFill>
                  <a:srgbClr val="0070C0"/>
                </a:solidFill>
              </a:rPr>
              <a:t>Court rejects view that cardiology indication created substantial non-contestable sales.  Says provided no evidence and Eisai had its own unique cancer indication </a:t>
            </a:r>
          </a:p>
        </p:txBody>
      </p:sp>
      <p:cxnSp>
        <p:nvCxnSpPr>
          <p:cNvPr id="6" name="Straight Arrow Connector 5">
            <a:extLst>
              <a:ext uri="{FF2B5EF4-FFF2-40B4-BE49-F238E27FC236}">
                <a16:creationId xmlns:a16="http://schemas.microsoft.com/office/drawing/2014/main" id="{801879C2-83C1-4F2F-B36E-8B6F40023B95}"/>
              </a:ext>
            </a:extLst>
          </p:cNvPr>
          <p:cNvCxnSpPr>
            <a:cxnSpLocks/>
          </p:cNvCxnSpPr>
          <p:nvPr/>
        </p:nvCxnSpPr>
        <p:spPr>
          <a:xfrm flipH="1">
            <a:off x="7325502" y="2262019"/>
            <a:ext cx="685799" cy="31022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E944B016-B736-41BE-AC2B-CC48366DE7F4}"/>
              </a:ext>
            </a:extLst>
          </p:cNvPr>
          <p:cNvSpPr txBox="1"/>
          <p:nvPr/>
        </p:nvSpPr>
        <p:spPr>
          <a:xfrm>
            <a:off x="7972426" y="5129566"/>
            <a:ext cx="2924174" cy="584775"/>
          </a:xfrm>
          <a:prstGeom prst="rect">
            <a:avLst/>
          </a:prstGeom>
          <a:noFill/>
          <a:ln w="38100">
            <a:solidFill>
              <a:srgbClr val="0070C0"/>
            </a:solidFill>
          </a:ln>
        </p:spPr>
        <p:txBody>
          <a:bodyPr wrap="square" rtlCol="0">
            <a:spAutoFit/>
          </a:bodyPr>
          <a:lstStyle/>
          <a:p>
            <a:r>
              <a:rPr lang="en-US" sz="1600" b="1" dirty="0">
                <a:solidFill>
                  <a:srgbClr val="0070C0"/>
                </a:solidFill>
              </a:rPr>
              <a:t>Court rejects claim that FUD actually mattered (footnote 40)</a:t>
            </a:r>
          </a:p>
        </p:txBody>
      </p:sp>
      <p:cxnSp>
        <p:nvCxnSpPr>
          <p:cNvPr id="9" name="Straight Arrow Connector 8">
            <a:extLst>
              <a:ext uri="{FF2B5EF4-FFF2-40B4-BE49-F238E27FC236}">
                <a16:creationId xmlns:a16="http://schemas.microsoft.com/office/drawing/2014/main" id="{4E810581-82AC-4226-BB29-A7FE5975E392}"/>
              </a:ext>
            </a:extLst>
          </p:cNvPr>
          <p:cNvCxnSpPr>
            <a:cxnSpLocks/>
          </p:cNvCxnSpPr>
          <p:nvPr/>
        </p:nvCxnSpPr>
        <p:spPr>
          <a:xfrm flipH="1" flipV="1">
            <a:off x="7091364" y="4915715"/>
            <a:ext cx="752472" cy="49448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476FFC07-90AB-4EC3-8334-4969D4547B72}"/>
              </a:ext>
            </a:extLst>
          </p:cNvPr>
          <p:cNvSpPr txBox="1"/>
          <p:nvPr/>
        </p:nvSpPr>
        <p:spPr>
          <a:xfrm>
            <a:off x="7155656" y="301197"/>
            <a:ext cx="2300287" cy="830997"/>
          </a:xfrm>
          <a:prstGeom prst="rect">
            <a:avLst/>
          </a:prstGeom>
          <a:noFill/>
          <a:ln w="38100">
            <a:solidFill>
              <a:srgbClr val="0070C0"/>
            </a:solidFill>
          </a:ln>
        </p:spPr>
        <p:txBody>
          <a:bodyPr wrap="square" rtlCol="0">
            <a:spAutoFit/>
          </a:bodyPr>
          <a:lstStyle/>
          <a:p>
            <a:r>
              <a:rPr lang="en-US" sz="1600" b="1" i="1" dirty="0">
                <a:solidFill>
                  <a:srgbClr val="0070C0"/>
                </a:solidFill>
              </a:rPr>
              <a:t>Not in casebook.  See brief discussion           pp. 1101-02</a:t>
            </a:r>
          </a:p>
        </p:txBody>
      </p:sp>
      <p:cxnSp>
        <p:nvCxnSpPr>
          <p:cNvPr id="11" name="Straight Arrow Connector 10">
            <a:extLst>
              <a:ext uri="{FF2B5EF4-FFF2-40B4-BE49-F238E27FC236}">
                <a16:creationId xmlns:a16="http://schemas.microsoft.com/office/drawing/2014/main" id="{D139E4DC-38C9-4797-B499-6CA0D158AE26}"/>
              </a:ext>
            </a:extLst>
          </p:cNvPr>
          <p:cNvCxnSpPr>
            <a:cxnSpLocks/>
          </p:cNvCxnSpPr>
          <p:nvPr/>
        </p:nvCxnSpPr>
        <p:spPr>
          <a:xfrm flipH="1">
            <a:off x="5567364" y="493929"/>
            <a:ext cx="1214436" cy="451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7538712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C66C9C-0227-4723-B788-704B88E156DF}"/>
              </a:ext>
            </a:extLst>
          </p:cNvPr>
          <p:cNvSpPr>
            <a:spLocks noGrp="1"/>
          </p:cNvSpPr>
          <p:nvPr>
            <p:ph type="title"/>
          </p:nvPr>
        </p:nvSpPr>
        <p:spPr>
          <a:xfrm>
            <a:off x="1840976" y="136524"/>
            <a:ext cx="8229600" cy="762000"/>
          </a:xfrm>
        </p:spPr>
        <p:txBody>
          <a:bodyPr>
            <a:normAutofit/>
          </a:bodyPr>
          <a:lstStyle/>
          <a:p>
            <a:r>
              <a:rPr lang="en-US" sz="3200" i="1" dirty="0"/>
              <a:t>Sanofi: </a:t>
            </a:r>
            <a:r>
              <a:rPr lang="en-US" sz="3200" dirty="0"/>
              <a:t>Legal Analysis on Price-Cost Test</a:t>
            </a:r>
          </a:p>
        </p:txBody>
      </p:sp>
      <p:sp>
        <p:nvSpPr>
          <p:cNvPr id="3" name="Content Placeholder 2">
            <a:extLst>
              <a:ext uri="{FF2B5EF4-FFF2-40B4-BE49-F238E27FC236}">
                <a16:creationId xmlns:a16="http://schemas.microsoft.com/office/drawing/2014/main" id="{1D5A2916-E461-487E-B0A9-86BCF0DB7AD6}"/>
              </a:ext>
            </a:extLst>
          </p:cNvPr>
          <p:cNvSpPr>
            <a:spLocks noGrp="1"/>
          </p:cNvSpPr>
          <p:nvPr>
            <p:ph idx="1"/>
          </p:nvPr>
        </p:nvSpPr>
        <p:spPr>
          <a:xfrm>
            <a:off x="533400" y="944562"/>
            <a:ext cx="7772400" cy="5594350"/>
          </a:xfrm>
          <a:ln w="12700">
            <a:solidFill>
              <a:schemeClr val="tx1"/>
            </a:solidFill>
          </a:ln>
        </p:spPr>
        <p:txBody>
          <a:bodyPr>
            <a:normAutofit/>
          </a:bodyPr>
          <a:lstStyle/>
          <a:p>
            <a:pPr>
              <a:lnSpc>
                <a:spcPct val="110000"/>
              </a:lnSpc>
            </a:pPr>
            <a:r>
              <a:rPr lang="en-US" sz="2000" dirty="0"/>
              <a:t>District Ct applies price-cost test and rejects plaintiff (Eisai) claim on </a:t>
            </a:r>
            <a:r>
              <a:rPr lang="en-US" sz="2000" dirty="0" err="1"/>
              <a:t>SJ</a:t>
            </a:r>
            <a:r>
              <a:rPr lang="en-US" sz="2000" dirty="0"/>
              <a:t> </a:t>
            </a:r>
          </a:p>
          <a:p>
            <a:pPr>
              <a:lnSpc>
                <a:spcPct val="110000"/>
              </a:lnSpc>
            </a:pPr>
            <a:r>
              <a:rPr lang="en-US" sz="2000" dirty="0"/>
              <a:t>3d Cir. affirms District Ct </a:t>
            </a:r>
            <a:r>
              <a:rPr lang="en-US" sz="2000" i="1" dirty="0"/>
              <a:t>under ROR (</a:t>
            </a:r>
            <a:r>
              <a:rPr lang="en-US" sz="2000" dirty="0"/>
              <a:t>without price-cost test).</a:t>
            </a:r>
          </a:p>
          <a:p>
            <a:pPr>
              <a:lnSpc>
                <a:spcPct val="110000"/>
              </a:lnSpc>
            </a:pPr>
            <a:r>
              <a:rPr lang="en-US" sz="2000" dirty="0"/>
              <a:t>3d Cir. punts on the issue of whether the price-cost test should apply</a:t>
            </a:r>
          </a:p>
          <a:p>
            <a:pPr marL="0" indent="0">
              <a:lnSpc>
                <a:spcPct val="100000"/>
              </a:lnSpc>
              <a:buNone/>
            </a:pPr>
            <a:r>
              <a:rPr lang="en-US" sz="1900" b="1" dirty="0">
                <a:solidFill>
                  <a:srgbClr val="C00000"/>
                </a:solidFill>
                <a:highlight>
                  <a:srgbClr val="00FF00"/>
                </a:highlight>
              </a:rPr>
              <a:t>“Under ZF Meritor,</a:t>
            </a:r>
            <a:r>
              <a:rPr lang="en-US" sz="1900" b="1" dirty="0">
                <a:solidFill>
                  <a:schemeClr val="tx2">
                    <a:lumMod val="75000"/>
                  </a:schemeClr>
                </a:solidFill>
                <a:highlight>
                  <a:srgbClr val="00FF00"/>
                </a:highlight>
              </a:rPr>
              <a:t> </a:t>
            </a:r>
            <a:r>
              <a:rPr lang="en-US" sz="1900" b="1" dirty="0">
                <a:solidFill>
                  <a:srgbClr val="C00000"/>
                </a:solidFill>
                <a:highlight>
                  <a:srgbClr val="00FF00"/>
                </a:highlight>
              </a:rPr>
              <a:t>when pricing predominates over other means of exclusivity</a:t>
            </a:r>
            <a:r>
              <a:rPr lang="en-US" sz="1900" b="1" dirty="0">
                <a:solidFill>
                  <a:schemeClr val="tx2">
                    <a:lumMod val="75000"/>
                  </a:schemeClr>
                </a:solidFill>
                <a:highlight>
                  <a:srgbClr val="00FF00"/>
                </a:highlight>
              </a:rPr>
              <a:t>, </a:t>
            </a:r>
            <a:r>
              <a:rPr lang="en-US" sz="1900" b="1" dirty="0">
                <a:solidFill>
                  <a:srgbClr val="C00000"/>
                </a:solidFill>
                <a:highlight>
                  <a:srgbClr val="00FF00"/>
                </a:highlight>
              </a:rPr>
              <a:t>the price-cost test applies</a:t>
            </a:r>
            <a:r>
              <a:rPr lang="en-US" sz="1900" b="1" dirty="0">
                <a:solidFill>
                  <a:schemeClr val="tx2">
                    <a:lumMod val="75000"/>
                  </a:schemeClr>
                </a:solidFill>
                <a:highlight>
                  <a:srgbClr val="00FF00"/>
                </a:highlight>
              </a:rPr>
              <a:t>.</a:t>
            </a:r>
            <a:r>
              <a:rPr lang="en-US" sz="1900" b="1" dirty="0">
                <a:solidFill>
                  <a:schemeClr val="tx2">
                    <a:lumMod val="75000"/>
                  </a:schemeClr>
                </a:solidFill>
              </a:rPr>
              <a:t> This is usually the case when a firm uses a single-product loyalty discount or rebate to compete with similar products.  In that situation, an equally efficient competitor can match the loyalty price and the firms can compete on the merits.”</a:t>
            </a:r>
            <a:endParaRPr lang="en-US" sz="1900" dirty="0"/>
          </a:p>
          <a:p>
            <a:pPr marL="0" indent="0">
              <a:lnSpc>
                <a:spcPct val="100000"/>
              </a:lnSpc>
              <a:buNone/>
            </a:pPr>
            <a:r>
              <a:rPr lang="en-US" sz="1900" b="1" dirty="0">
                <a:solidFill>
                  <a:srgbClr val="C00000"/>
                </a:solidFill>
                <a:highlight>
                  <a:srgbClr val="00FF00"/>
                </a:highlight>
              </a:rPr>
              <a:t>“But, here Eisai made non-price claims (p. 24), that Sanofi bundled </a:t>
            </a:r>
            <a:br>
              <a:rPr lang="en-US" sz="1900" b="1" dirty="0">
                <a:solidFill>
                  <a:srgbClr val="C00000"/>
                </a:solidFill>
                <a:highlight>
                  <a:srgbClr val="00FF00"/>
                </a:highlight>
              </a:rPr>
            </a:br>
            <a:r>
              <a:rPr lang="en-US" sz="1900" b="1" dirty="0">
                <a:solidFill>
                  <a:srgbClr val="C00000"/>
                </a:solidFill>
                <a:highlight>
                  <a:srgbClr val="00FF00"/>
                </a:highlight>
              </a:rPr>
              <a:t>non-contestable and contestable demand. …</a:t>
            </a:r>
            <a:r>
              <a:rPr lang="en-US" sz="1900" b="1" dirty="0">
                <a:solidFill>
                  <a:srgbClr val="C00000"/>
                </a:solidFill>
              </a:rPr>
              <a:t> </a:t>
            </a:r>
            <a:r>
              <a:rPr lang="en-US" sz="1900" b="1" dirty="0">
                <a:solidFill>
                  <a:schemeClr val="tx2">
                    <a:lumMod val="75000"/>
                  </a:schemeClr>
                </a:solidFill>
              </a:rPr>
              <a:t>“Eisai alleges that its rival, having obtained a unique FDA indication, offered a discount that bundled incontestable and contestable demand. </a:t>
            </a:r>
            <a:r>
              <a:rPr lang="en-US" sz="1900" b="1" dirty="0">
                <a:solidFill>
                  <a:srgbClr val="C00000"/>
                </a:solidFill>
                <a:highlight>
                  <a:srgbClr val="00FF00"/>
                </a:highlight>
              </a:rPr>
              <a:t>On Eisai’s telling, the bundling –not the price –served as the primary exclusionary tool</a:t>
            </a:r>
            <a:r>
              <a:rPr lang="en-US" sz="1900" dirty="0">
                <a:solidFill>
                  <a:srgbClr val="C00000"/>
                </a:solidFill>
                <a:highlight>
                  <a:srgbClr val="00FF00"/>
                </a:highlight>
              </a:rPr>
              <a:t>. </a:t>
            </a:r>
          </a:p>
          <a:p>
            <a:pPr marL="0" indent="0">
              <a:lnSpc>
                <a:spcPct val="100000"/>
              </a:lnSpc>
              <a:buNone/>
            </a:pPr>
            <a:r>
              <a:rPr lang="en-US" sz="1900" b="1" dirty="0">
                <a:solidFill>
                  <a:srgbClr val="C00000"/>
                </a:solidFill>
                <a:highlight>
                  <a:srgbClr val="FFFF66"/>
                </a:highlight>
              </a:rPr>
              <a:t>Because we have concluded that Eisai’s claims are not substantiated</a:t>
            </a:r>
            <a:r>
              <a:rPr lang="en-US" sz="1900" b="1" dirty="0">
                <a:solidFill>
                  <a:srgbClr val="C00000"/>
                </a:solidFill>
              </a:rPr>
              <a:t> and that they fail a rule of reason analysis, we will not opine on when, if ever, the price-cost test applies to this type of claim.” </a:t>
            </a:r>
          </a:p>
        </p:txBody>
      </p:sp>
      <p:sp>
        <p:nvSpPr>
          <p:cNvPr id="4" name="Slide Number Placeholder 3">
            <a:extLst>
              <a:ext uri="{FF2B5EF4-FFF2-40B4-BE49-F238E27FC236}">
                <a16:creationId xmlns:a16="http://schemas.microsoft.com/office/drawing/2014/main" id="{5B18CFFE-7EBD-4B1C-9F46-3ECCB2B535CE}"/>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38</a:t>
            </a:fld>
            <a:endParaRPr lang="en-US" dirty="0">
              <a:solidFill>
                <a:srgbClr val="000000"/>
              </a:solidFill>
            </a:endParaRPr>
          </a:p>
        </p:txBody>
      </p:sp>
      <p:sp>
        <p:nvSpPr>
          <p:cNvPr id="5" name="TextBox 4">
            <a:extLst>
              <a:ext uri="{FF2B5EF4-FFF2-40B4-BE49-F238E27FC236}">
                <a16:creationId xmlns:a16="http://schemas.microsoft.com/office/drawing/2014/main" id="{F6BF9112-2350-4842-8786-05A7A1BFB644}"/>
              </a:ext>
            </a:extLst>
          </p:cNvPr>
          <p:cNvSpPr txBox="1"/>
          <p:nvPr/>
        </p:nvSpPr>
        <p:spPr>
          <a:xfrm>
            <a:off x="8547100" y="2496115"/>
            <a:ext cx="3416300" cy="3477875"/>
          </a:xfrm>
          <a:prstGeom prst="rect">
            <a:avLst/>
          </a:prstGeom>
          <a:solidFill>
            <a:srgbClr val="FFFF00"/>
          </a:solidFill>
          <a:ln w="38100">
            <a:solidFill>
              <a:srgbClr val="0070C0"/>
            </a:solidFill>
          </a:ln>
        </p:spPr>
        <p:txBody>
          <a:bodyPr wrap="square" rtlCol="0">
            <a:spAutoFit/>
          </a:bodyPr>
          <a:lstStyle/>
          <a:p>
            <a:r>
              <a:rPr lang="en-US" sz="2000" b="1" u="sng" dirty="0">
                <a:solidFill>
                  <a:srgbClr val="0070C0"/>
                </a:solidFill>
              </a:rPr>
              <a:t>Possible Interpretation</a:t>
            </a:r>
            <a:r>
              <a:rPr lang="en-US" sz="2000" b="1" dirty="0">
                <a:solidFill>
                  <a:srgbClr val="0070C0"/>
                </a:solidFill>
              </a:rPr>
              <a:t> </a:t>
            </a:r>
            <a:br>
              <a:rPr lang="en-US" sz="2000" b="1" dirty="0">
                <a:solidFill>
                  <a:srgbClr val="0070C0"/>
                </a:solidFill>
              </a:rPr>
            </a:br>
            <a:r>
              <a:rPr lang="en-US" sz="2000" b="1" dirty="0">
                <a:solidFill>
                  <a:srgbClr val="0070C0"/>
                </a:solidFill>
              </a:rPr>
              <a:t>The “condition” plus “substantial non-contestable sales” is sufficient to reject the need for price-cost analysis.  </a:t>
            </a:r>
            <a:br>
              <a:rPr lang="en-US" sz="2000" b="1" dirty="0">
                <a:solidFill>
                  <a:srgbClr val="0070C0"/>
                </a:solidFill>
              </a:rPr>
            </a:br>
            <a:br>
              <a:rPr lang="en-US" sz="2000" b="1" dirty="0">
                <a:solidFill>
                  <a:srgbClr val="0070C0"/>
                </a:solidFill>
              </a:rPr>
            </a:br>
            <a:r>
              <a:rPr lang="en-US" sz="2000" b="1" dirty="0">
                <a:solidFill>
                  <a:srgbClr val="0070C0"/>
                </a:solidFill>
              </a:rPr>
              <a:t>Attack the condition, not the price -- when there are substantial non-contestable sales</a:t>
            </a:r>
            <a:endParaRPr lang="en-US" sz="2000" dirty="0">
              <a:solidFill>
                <a:srgbClr val="0070C0"/>
              </a:solidFill>
            </a:endParaRPr>
          </a:p>
        </p:txBody>
      </p:sp>
    </p:spTree>
    <p:extLst>
      <p:ext uri="{BB962C8B-B14F-4D97-AF65-F5344CB8AC3E}">
        <p14:creationId xmlns:p14="http://schemas.microsoft.com/office/powerpoint/2010/main" val="3118691848"/>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D67D61-7518-4A07-AD8D-21765D2B2CC4}"/>
              </a:ext>
            </a:extLst>
          </p:cNvPr>
          <p:cNvSpPr>
            <a:spLocks noGrp="1"/>
          </p:cNvSpPr>
          <p:nvPr>
            <p:ph type="title"/>
          </p:nvPr>
        </p:nvSpPr>
        <p:spPr/>
        <p:txBody>
          <a:bodyPr>
            <a:noAutofit/>
          </a:bodyPr>
          <a:lstStyle/>
          <a:p>
            <a:r>
              <a:rPr lang="en-US" sz="3200" dirty="0"/>
              <a:t>Conclusions: Does This Mean That </a:t>
            </a:r>
            <a:r>
              <a:rPr lang="en-US" i="1" dirty="0"/>
              <a:t>Brooke Group </a:t>
            </a:r>
            <a:r>
              <a:rPr lang="en-US" sz="3200" dirty="0"/>
              <a:t>Approach Should Be Irrelevant for CPPs?</a:t>
            </a:r>
          </a:p>
        </p:txBody>
      </p:sp>
      <p:sp>
        <p:nvSpPr>
          <p:cNvPr id="3" name="Content Placeholder 2">
            <a:extLst>
              <a:ext uri="{FF2B5EF4-FFF2-40B4-BE49-F238E27FC236}">
                <a16:creationId xmlns:a16="http://schemas.microsoft.com/office/drawing/2014/main" id="{95404560-9010-4612-8094-4B4F6141E56F}"/>
              </a:ext>
            </a:extLst>
          </p:cNvPr>
          <p:cNvSpPr>
            <a:spLocks noGrp="1"/>
          </p:cNvSpPr>
          <p:nvPr>
            <p:ph idx="1"/>
          </p:nvPr>
        </p:nvSpPr>
        <p:spPr/>
        <p:txBody>
          <a:bodyPr>
            <a:normAutofit/>
          </a:bodyPr>
          <a:lstStyle/>
          <a:p>
            <a:pPr marL="0" indent="0">
              <a:buNone/>
            </a:pPr>
            <a:r>
              <a:rPr lang="en-US" sz="2400" u="sng" dirty="0"/>
              <a:t>Not necessarily -- for three reasons</a:t>
            </a:r>
          </a:p>
          <a:p>
            <a:r>
              <a:rPr lang="en-US" sz="2400" dirty="0"/>
              <a:t>#1: There may be zero or insignificant non-contestable sales</a:t>
            </a:r>
          </a:p>
          <a:p>
            <a:r>
              <a:rPr lang="en-US" sz="2400" dirty="0"/>
              <a:t>#2: Both firms may have similar non-contestable sales, </a:t>
            </a:r>
            <a:br>
              <a:rPr lang="en-US" sz="2400" dirty="0"/>
            </a:br>
            <a:r>
              <a:rPr lang="en-US" sz="2400" dirty="0"/>
              <a:t>so playing field is level (</a:t>
            </a:r>
            <a:r>
              <a:rPr lang="en-US" sz="2400" i="1" dirty="0"/>
              <a:t>Sanofi</a:t>
            </a:r>
            <a:r>
              <a:rPr lang="en-US" sz="2400" dirty="0"/>
              <a:t>)</a:t>
            </a:r>
          </a:p>
          <a:p>
            <a:r>
              <a:rPr lang="en-US" sz="2400" dirty="0"/>
              <a:t>#3: Plaintiff might be permitted to allege complaint to allege either or both types of allegations</a:t>
            </a:r>
          </a:p>
          <a:p>
            <a:pPr lvl="1"/>
            <a:r>
              <a:rPr lang="en-US" sz="2000" dirty="0"/>
              <a:t>Allege that this CPP amounts to RRC foreclosure (i.e., near-exclusivity) to be analyzed under ED law</a:t>
            </a:r>
          </a:p>
          <a:p>
            <a:pPr lvl="1"/>
            <a:r>
              <a:rPr lang="en-US" sz="2000" dirty="0"/>
              <a:t>And/or, allege that CPP amounts to predatory pricing (under </a:t>
            </a:r>
            <a:r>
              <a:rPr lang="en-US" sz="2000" i="1" dirty="0"/>
              <a:t>Brooke Group</a:t>
            </a:r>
            <a:r>
              <a:rPr lang="en-US" sz="2000" dirty="0"/>
              <a:t>).</a:t>
            </a:r>
            <a:br>
              <a:rPr lang="en-US" sz="2000" dirty="0"/>
            </a:br>
            <a:endParaRPr lang="en-US" sz="2000" dirty="0"/>
          </a:p>
          <a:p>
            <a:pPr marL="0" indent="0">
              <a:buNone/>
            </a:pPr>
            <a:r>
              <a:rPr lang="en-US" sz="2400" dirty="0"/>
              <a:t>	</a:t>
            </a:r>
            <a:r>
              <a:rPr lang="en-US" sz="2400" dirty="0">
                <a:solidFill>
                  <a:srgbClr val="C00000"/>
                </a:solidFill>
              </a:rPr>
              <a:t>3d Cir law seems to be generally consistent with this approach</a:t>
            </a:r>
            <a:endParaRPr lang="en-US" sz="2400" i="1" dirty="0">
              <a:solidFill>
                <a:srgbClr val="C00000"/>
              </a:solidFill>
            </a:endParaRPr>
          </a:p>
        </p:txBody>
      </p:sp>
      <p:sp>
        <p:nvSpPr>
          <p:cNvPr id="4" name="Slide Number Placeholder 3">
            <a:extLst>
              <a:ext uri="{FF2B5EF4-FFF2-40B4-BE49-F238E27FC236}">
                <a16:creationId xmlns:a16="http://schemas.microsoft.com/office/drawing/2014/main" id="{BB4666B8-471B-4F64-847B-B89958A3BBF1}"/>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39</a:t>
            </a:fld>
            <a:endParaRPr lang="en-US">
              <a:solidFill>
                <a:srgbClr val="000000"/>
              </a:solidFill>
            </a:endParaRPr>
          </a:p>
        </p:txBody>
      </p:sp>
    </p:spTree>
    <p:extLst>
      <p:ext uri="{BB962C8B-B14F-4D97-AF65-F5344CB8AC3E}">
        <p14:creationId xmlns:p14="http://schemas.microsoft.com/office/powerpoint/2010/main" val="4978952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noFill/>
        </p:spPr>
        <p:txBody>
          <a:bodyPr>
            <a:noAutofit/>
          </a:bodyPr>
          <a:lstStyle/>
          <a:p>
            <a:r>
              <a:rPr lang="en-US" sz="3200" dirty="0">
                <a:solidFill>
                  <a:schemeClr val="tx2">
                    <a:lumMod val="75000"/>
                  </a:schemeClr>
                </a:solidFill>
              </a:rPr>
              <a:t>Single Product Loyalty Pricing &amp; Discounts</a:t>
            </a:r>
            <a:endParaRPr lang="en-US" sz="3200" dirty="0"/>
          </a:p>
        </p:txBody>
      </p:sp>
      <p:sp>
        <p:nvSpPr>
          <p:cNvPr id="9219" name="Rectangle 3"/>
          <p:cNvSpPr>
            <a:spLocks noGrp="1" noChangeArrowheads="1"/>
          </p:cNvSpPr>
          <p:nvPr>
            <p:ph idx="1"/>
          </p:nvPr>
        </p:nvSpPr>
        <p:spPr>
          <a:xfrm>
            <a:off x="838200" y="1463675"/>
            <a:ext cx="8534400" cy="5257800"/>
          </a:xfrm>
        </p:spPr>
        <p:txBody>
          <a:bodyPr>
            <a:normAutofit/>
          </a:bodyPr>
          <a:lstStyle/>
          <a:p>
            <a:pPr>
              <a:lnSpc>
                <a:spcPct val="120000"/>
              </a:lnSpc>
              <a:spcBef>
                <a:spcPts val="0"/>
              </a:spcBef>
              <a:spcAft>
                <a:spcPts val="600"/>
              </a:spcAft>
            </a:pPr>
            <a:r>
              <a:rPr lang="en-US" sz="2400" dirty="0"/>
              <a:t>Paradigmatic scenarios of “conditional” discount</a:t>
            </a:r>
          </a:p>
          <a:p>
            <a:pPr lvl="1">
              <a:lnSpc>
                <a:spcPct val="120000"/>
              </a:lnSpc>
              <a:spcBef>
                <a:spcPts val="0"/>
              </a:spcBef>
              <a:spcAft>
                <a:spcPts val="600"/>
              </a:spcAft>
            </a:pPr>
            <a:r>
              <a:rPr lang="en-US" sz="2000" i="1" dirty="0"/>
              <a:t>Lump sum payment for exclusivity or reaching a purchase threshold </a:t>
            </a:r>
          </a:p>
          <a:p>
            <a:pPr lvl="1">
              <a:lnSpc>
                <a:spcPct val="120000"/>
              </a:lnSpc>
              <a:spcBef>
                <a:spcPts val="0"/>
              </a:spcBef>
              <a:spcAft>
                <a:spcPts val="600"/>
              </a:spcAft>
            </a:pPr>
            <a:r>
              <a:rPr lang="en-US" sz="2000" i="1" dirty="0"/>
              <a:t>Lower price for exclusivity or reaching a purchase threshold </a:t>
            </a:r>
          </a:p>
          <a:p>
            <a:pPr>
              <a:lnSpc>
                <a:spcPct val="120000"/>
              </a:lnSpc>
              <a:spcBef>
                <a:spcPts val="0"/>
              </a:spcBef>
              <a:spcAft>
                <a:spcPts val="600"/>
              </a:spcAft>
            </a:pPr>
            <a:r>
              <a:rPr lang="en-US" sz="2400" dirty="0"/>
              <a:t>Most Problematical Market Structure</a:t>
            </a:r>
          </a:p>
          <a:p>
            <a:pPr lvl="1">
              <a:lnSpc>
                <a:spcPct val="120000"/>
              </a:lnSpc>
              <a:spcBef>
                <a:spcPts val="0"/>
              </a:spcBef>
              <a:spcAft>
                <a:spcPts val="600"/>
              </a:spcAft>
            </a:pPr>
            <a:r>
              <a:rPr lang="en-US" sz="1800" dirty="0"/>
              <a:t>Firm is dominant </a:t>
            </a:r>
          </a:p>
          <a:p>
            <a:pPr lvl="1">
              <a:lnSpc>
                <a:spcPct val="120000"/>
              </a:lnSpc>
              <a:spcBef>
                <a:spcPts val="0"/>
              </a:spcBef>
              <a:spcAft>
                <a:spcPts val="600"/>
              </a:spcAft>
            </a:pPr>
            <a:r>
              <a:rPr lang="en-US" sz="1800" dirty="0"/>
              <a:t>Conditional pricing instituted in response to entry</a:t>
            </a:r>
          </a:p>
          <a:p>
            <a:pPr lvl="1">
              <a:lnSpc>
                <a:spcPct val="120000"/>
              </a:lnSpc>
              <a:spcBef>
                <a:spcPts val="0"/>
              </a:spcBef>
              <a:spcAft>
                <a:spcPts val="600"/>
              </a:spcAft>
            </a:pPr>
            <a:r>
              <a:rPr lang="en-US" sz="1800" dirty="0">
                <a:solidFill>
                  <a:srgbClr val="C00000"/>
                </a:solidFill>
              </a:rPr>
              <a:t>A substantial share of seller’s sales are </a:t>
            </a:r>
            <a:r>
              <a:rPr lang="en-US" sz="1800" dirty="0">
                <a:solidFill>
                  <a:srgbClr val="C00000"/>
                </a:solidFill>
                <a:highlight>
                  <a:srgbClr val="FFFF00"/>
                </a:highlight>
              </a:rPr>
              <a:t>“non-contestable” </a:t>
            </a:r>
            <a:br>
              <a:rPr lang="en-US" sz="1800" dirty="0">
                <a:solidFill>
                  <a:srgbClr val="C00000"/>
                </a:solidFill>
                <a:highlight>
                  <a:srgbClr val="FFFF00"/>
                </a:highlight>
              </a:rPr>
            </a:br>
            <a:r>
              <a:rPr lang="en-US" sz="1800" dirty="0">
                <a:solidFill>
                  <a:srgbClr val="C00000"/>
                </a:solidFill>
              </a:rPr>
              <a:t>(i.e., not available to entrant even at a large discount.) </a:t>
            </a:r>
          </a:p>
          <a:p>
            <a:pPr lvl="1">
              <a:lnSpc>
                <a:spcPct val="120000"/>
              </a:lnSpc>
              <a:spcBef>
                <a:spcPts val="0"/>
              </a:spcBef>
              <a:spcAft>
                <a:spcPts val="600"/>
              </a:spcAft>
            </a:pPr>
            <a:r>
              <a:rPr lang="en-US" sz="1800" dirty="0">
                <a:solidFill>
                  <a:srgbClr val="C00000"/>
                </a:solidFill>
              </a:rPr>
              <a:t>Entrant positioned only to obtain </a:t>
            </a:r>
            <a:r>
              <a:rPr lang="en-US" sz="1800" dirty="0">
                <a:solidFill>
                  <a:srgbClr val="C00000"/>
                </a:solidFill>
                <a:highlight>
                  <a:srgbClr val="FFFF00"/>
                </a:highlight>
              </a:rPr>
              <a:t>supplemental “contestable” sales </a:t>
            </a:r>
            <a:br>
              <a:rPr lang="en-US" sz="1800" dirty="0">
                <a:solidFill>
                  <a:srgbClr val="C00000"/>
                </a:solidFill>
                <a:highlight>
                  <a:srgbClr val="FFFF00"/>
                </a:highlight>
              </a:rPr>
            </a:br>
            <a:r>
              <a:rPr lang="en-US" sz="1800" dirty="0">
                <a:solidFill>
                  <a:srgbClr val="C00000"/>
                </a:solidFill>
              </a:rPr>
              <a:t>(i.e., not replace dominant firm’s sales)</a:t>
            </a:r>
          </a:p>
          <a:p>
            <a:pPr>
              <a:lnSpc>
                <a:spcPct val="120000"/>
              </a:lnSpc>
              <a:spcBef>
                <a:spcPts val="0"/>
              </a:spcBef>
              <a:spcAft>
                <a:spcPts val="600"/>
              </a:spcAft>
            </a:pPr>
            <a:r>
              <a:rPr lang="en-US" sz="2400" dirty="0"/>
              <a:t>Cases: </a:t>
            </a:r>
            <a:r>
              <a:rPr lang="en-US" sz="2400" i="1" dirty="0"/>
              <a:t>Concord Boat</a:t>
            </a:r>
            <a:r>
              <a:rPr lang="en-US" sz="2400" dirty="0"/>
              <a:t>;</a:t>
            </a:r>
            <a:r>
              <a:rPr lang="en-US" sz="2400" i="1" dirty="0"/>
              <a:t> Meritor</a:t>
            </a:r>
            <a:r>
              <a:rPr lang="en-US" sz="2400" dirty="0"/>
              <a:t>;</a:t>
            </a:r>
            <a:r>
              <a:rPr lang="en-US" sz="2400" i="1" dirty="0"/>
              <a:t> Sanofi</a:t>
            </a:r>
          </a:p>
          <a:p>
            <a:pPr lvl="1">
              <a:lnSpc>
                <a:spcPct val="120000"/>
              </a:lnSpc>
              <a:spcBef>
                <a:spcPts val="0"/>
              </a:spcBef>
              <a:spcAft>
                <a:spcPts val="600"/>
              </a:spcAft>
            </a:pPr>
            <a:endParaRPr lang="en-US" sz="2800" dirty="0"/>
          </a:p>
        </p:txBody>
      </p:sp>
      <p:sp>
        <p:nvSpPr>
          <p:cNvPr id="9221"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baseline="30000">
                <a:solidFill>
                  <a:schemeClr val="tx1"/>
                </a:solidFill>
                <a:latin typeface="Arial" charset="0"/>
                <a:cs typeface="Arial" charset="0"/>
              </a:defRPr>
            </a:lvl1pPr>
            <a:lvl2pPr marL="742950" indent="-285750" eaLnBrk="0" hangingPunct="0">
              <a:defRPr baseline="30000">
                <a:solidFill>
                  <a:schemeClr val="tx1"/>
                </a:solidFill>
                <a:latin typeface="Arial" charset="0"/>
                <a:cs typeface="Arial" charset="0"/>
              </a:defRPr>
            </a:lvl2pPr>
            <a:lvl3pPr marL="1143000" indent="-228600" eaLnBrk="0" hangingPunct="0">
              <a:defRPr baseline="30000">
                <a:solidFill>
                  <a:schemeClr val="tx1"/>
                </a:solidFill>
                <a:latin typeface="Arial" charset="0"/>
                <a:cs typeface="Arial" charset="0"/>
              </a:defRPr>
            </a:lvl3pPr>
            <a:lvl4pPr marL="1600200" indent="-228600" eaLnBrk="0" hangingPunct="0">
              <a:defRPr baseline="30000">
                <a:solidFill>
                  <a:schemeClr val="tx1"/>
                </a:solidFill>
                <a:latin typeface="Arial" charset="0"/>
                <a:cs typeface="Arial" charset="0"/>
              </a:defRPr>
            </a:lvl4pPr>
            <a:lvl5pPr marL="2057400" indent="-228600" eaLnBrk="0" hangingPunct="0">
              <a:defRPr baseline="30000">
                <a:solidFill>
                  <a:schemeClr val="tx1"/>
                </a:solidFill>
                <a:latin typeface="Arial" charset="0"/>
                <a:cs typeface="Arial" charset="0"/>
              </a:defRPr>
            </a:lvl5pPr>
            <a:lvl6pPr marL="2514600" indent="-228600" eaLnBrk="0" fontAlgn="base" hangingPunct="0">
              <a:spcBef>
                <a:spcPct val="0"/>
              </a:spcBef>
              <a:spcAft>
                <a:spcPct val="0"/>
              </a:spcAft>
              <a:defRPr baseline="30000">
                <a:solidFill>
                  <a:schemeClr val="tx1"/>
                </a:solidFill>
                <a:latin typeface="Arial" charset="0"/>
                <a:cs typeface="Arial" charset="0"/>
              </a:defRPr>
            </a:lvl6pPr>
            <a:lvl7pPr marL="2971800" indent="-228600" eaLnBrk="0" fontAlgn="base" hangingPunct="0">
              <a:spcBef>
                <a:spcPct val="0"/>
              </a:spcBef>
              <a:spcAft>
                <a:spcPct val="0"/>
              </a:spcAft>
              <a:defRPr baseline="30000">
                <a:solidFill>
                  <a:schemeClr val="tx1"/>
                </a:solidFill>
                <a:latin typeface="Arial" charset="0"/>
                <a:cs typeface="Arial" charset="0"/>
              </a:defRPr>
            </a:lvl7pPr>
            <a:lvl8pPr marL="3429000" indent="-228600" eaLnBrk="0" fontAlgn="base" hangingPunct="0">
              <a:spcBef>
                <a:spcPct val="0"/>
              </a:spcBef>
              <a:spcAft>
                <a:spcPct val="0"/>
              </a:spcAft>
              <a:defRPr baseline="30000">
                <a:solidFill>
                  <a:schemeClr val="tx1"/>
                </a:solidFill>
                <a:latin typeface="Arial" charset="0"/>
                <a:cs typeface="Arial" charset="0"/>
              </a:defRPr>
            </a:lvl8pPr>
            <a:lvl9pPr marL="3886200" indent="-228600" eaLnBrk="0" fontAlgn="base" hangingPunct="0">
              <a:spcBef>
                <a:spcPct val="0"/>
              </a:spcBef>
              <a:spcAft>
                <a:spcPct val="0"/>
              </a:spcAft>
              <a:defRPr baseline="30000">
                <a:solidFill>
                  <a:schemeClr val="tx1"/>
                </a:solidFill>
                <a:latin typeface="Arial" charset="0"/>
                <a:cs typeface="Arial" charset="0"/>
              </a:defRPr>
            </a:lvl9pPr>
          </a:lstStyle>
          <a:p>
            <a:pPr eaLnBrk="1" hangingPunct="1"/>
            <a:fld id="{EEDF6EEB-1130-46A1-AE9A-8427C8D4E3F6}" type="slidenum">
              <a:rPr lang="en-US" smtClean="0">
                <a:solidFill>
                  <a:srgbClr val="000000"/>
                </a:solidFill>
              </a:rPr>
              <a:pPr eaLnBrk="1" hangingPunct="1"/>
              <a:t>4</a:t>
            </a:fld>
            <a:endParaRPr lang="en-US" dirty="0">
              <a:solidFill>
                <a:srgbClr val="000000"/>
              </a:solidFill>
            </a:endParaRPr>
          </a:p>
        </p:txBody>
      </p:sp>
      <p:sp>
        <p:nvSpPr>
          <p:cNvPr id="7" name="TextBox 6">
            <a:extLst>
              <a:ext uri="{FF2B5EF4-FFF2-40B4-BE49-F238E27FC236}">
                <a16:creationId xmlns:a16="http://schemas.microsoft.com/office/drawing/2014/main" id="{56AD5710-EB19-456E-B70B-D5A39A0B8C93}"/>
              </a:ext>
            </a:extLst>
          </p:cNvPr>
          <p:cNvSpPr txBox="1"/>
          <p:nvPr/>
        </p:nvSpPr>
        <p:spPr>
          <a:xfrm>
            <a:off x="8889193" y="3240802"/>
            <a:ext cx="3077673" cy="1200329"/>
          </a:xfrm>
          <a:prstGeom prst="rect">
            <a:avLst/>
          </a:prstGeom>
          <a:solidFill>
            <a:srgbClr val="FFC000"/>
          </a:solidFill>
          <a:ln w="38100">
            <a:solidFill>
              <a:srgbClr val="0070C0"/>
            </a:solidFill>
          </a:ln>
        </p:spPr>
        <p:txBody>
          <a:bodyPr wrap="square" rtlCol="0">
            <a:spAutoFit/>
          </a:bodyPr>
          <a:lstStyle/>
          <a:p>
            <a:r>
              <a:rPr lang="en-US" b="1" i="1" dirty="0">
                <a:solidFill>
                  <a:srgbClr val="0070C0"/>
                </a:solidFill>
              </a:rPr>
              <a:t>Exclusivity </a:t>
            </a:r>
            <a:r>
              <a:rPr lang="en-US" sz="1800" b="1" i="1" dirty="0">
                <a:solidFill>
                  <a:srgbClr val="0070C0"/>
                </a:solidFill>
              </a:rPr>
              <a:t>and market share discounts raise greater concerns than straight volume discounts, as discussed later </a:t>
            </a:r>
          </a:p>
        </p:txBody>
      </p:sp>
      <p:cxnSp>
        <p:nvCxnSpPr>
          <p:cNvPr id="8" name="Straight Arrow Connector 7">
            <a:extLst>
              <a:ext uri="{FF2B5EF4-FFF2-40B4-BE49-F238E27FC236}">
                <a16:creationId xmlns:a16="http://schemas.microsoft.com/office/drawing/2014/main" id="{8D2186C0-9992-4A36-BB1C-D8DFD467B63A}"/>
              </a:ext>
            </a:extLst>
          </p:cNvPr>
          <p:cNvCxnSpPr>
            <a:cxnSpLocks/>
          </p:cNvCxnSpPr>
          <p:nvPr/>
        </p:nvCxnSpPr>
        <p:spPr>
          <a:xfrm flipH="1" flipV="1">
            <a:off x="7924800" y="2971800"/>
            <a:ext cx="859448" cy="58387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878EA5F3-B878-4D8B-9FF1-C43AF42213FF}"/>
              </a:ext>
            </a:extLst>
          </p:cNvPr>
          <p:cNvSpPr txBox="1"/>
          <p:nvPr/>
        </p:nvSpPr>
        <p:spPr>
          <a:xfrm>
            <a:off x="8915400" y="1882546"/>
            <a:ext cx="3077673" cy="1200329"/>
          </a:xfrm>
          <a:prstGeom prst="rect">
            <a:avLst/>
          </a:prstGeom>
          <a:solidFill>
            <a:srgbClr val="FFFF00"/>
          </a:solidFill>
          <a:ln w="38100">
            <a:solidFill>
              <a:srgbClr val="0070C0"/>
            </a:solidFill>
          </a:ln>
        </p:spPr>
        <p:txBody>
          <a:bodyPr wrap="square" rtlCol="0">
            <a:spAutoFit/>
          </a:bodyPr>
          <a:lstStyle/>
          <a:p>
            <a:r>
              <a:rPr lang="en-US" b="1" i="1" u="sng" dirty="0">
                <a:solidFill>
                  <a:srgbClr val="0070C0"/>
                </a:solidFill>
              </a:rPr>
              <a:t>“Market share” discount</a:t>
            </a:r>
            <a:r>
              <a:rPr lang="en-US" b="1" i="1" dirty="0">
                <a:solidFill>
                  <a:srgbClr val="0070C0"/>
                </a:solidFill>
              </a:rPr>
              <a:t> </a:t>
            </a:r>
            <a:br>
              <a:rPr lang="en-US" b="1" i="1" dirty="0">
                <a:solidFill>
                  <a:srgbClr val="0070C0"/>
                </a:solidFill>
              </a:rPr>
            </a:br>
            <a:r>
              <a:rPr lang="en-US" b="1" i="1" dirty="0">
                <a:solidFill>
                  <a:srgbClr val="0070C0"/>
                </a:solidFill>
              </a:rPr>
              <a:t>15% discount on all units if you buy at least 90% of your needs from me</a:t>
            </a:r>
            <a:endParaRPr lang="en-US" sz="1800" b="1" i="1" dirty="0">
              <a:solidFill>
                <a:srgbClr val="0070C0"/>
              </a:solidFill>
            </a:endParaRPr>
          </a:p>
        </p:txBody>
      </p:sp>
      <p:cxnSp>
        <p:nvCxnSpPr>
          <p:cNvPr id="10" name="Straight Arrow Connector 9">
            <a:extLst>
              <a:ext uri="{FF2B5EF4-FFF2-40B4-BE49-F238E27FC236}">
                <a16:creationId xmlns:a16="http://schemas.microsoft.com/office/drawing/2014/main" id="{67B539C5-6E63-48AE-AD1C-8BB4B40027EC}"/>
              </a:ext>
            </a:extLst>
          </p:cNvPr>
          <p:cNvCxnSpPr>
            <a:cxnSpLocks/>
          </p:cNvCxnSpPr>
          <p:nvPr/>
        </p:nvCxnSpPr>
        <p:spPr>
          <a:xfrm flipH="1">
            <a:off x="7984953" y="2368378"/>
            <a:ext cx="799295" cy="42086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02350663"/>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63D04D-3ADC-4093-8FB4-7F6693513C4C}"/>
              </a:ext>
            </a:extLst>
          </p:cNvPr>
          <p:cNvSpPr>
            <a:spLocks noGrp="1"/>
          </p:cNvSpPr>
          <p:nvPr>
            <p:ph type="title"/>
          </p:nvPr>
        </p:nvSpPr>
        <p:spPr/>
        <p:txBody>
          <a:bodyPr>
            <a:normAutofit/>
          </a:bodyPr>
          <a:lstStyle/>
          <a:p>
            <a:pPr algn="ctr"/>
            <a:br>
              <a:rPr lang="en-US" sz="3600" dirty="0"/>
            </a:br>
            <a:r>
              <a:rPr lang="en-US" sz="3600" dirty="0"/>
              <a:t>Appendix:</a:t>
            </a:r>
            <a:br>
              <a:rPr lang="en-US" sz="3600" dirty="0"/>
            </a:br>
            <a:r>
              <a:rPr lang="en-US" sz="3600" dirty="0"/>
              <a:t>Exclusive Dealing/RRC Foreclosure Approach</a:t>
            </a:r>
          </a:p>
        </p:txBody>
      </p:sp>
      <p:sp>
        <p:nvSpPr>
          <p:cNvPr id="3" name="Text Placeholder 2">
            <a:extLst>
              <a:ext uri="{FF2B5EF4-FFF2-40B4-BE49-F238E27FC236}">
                <a16:creationId xmlns:a16="http://schemas.microsoft.com/office/drawing/2014/main" id="{1481D0E8-E8DC-4125-A819-6CF3762E4834}"/>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4E9CED46-2164-4AF7-86DD-E06C0AE0C2F3}"/>
              </a:ext>
            </a:extLst>
          </p:cNvPr>
          <p:cNvSpPr>
            <a:spLocks noGrp="1"/>
          </p:cNvSpPr>
          <p:nvPr>
            <p:ph type="sldNum" sz="quarter" idx="12"/>
          </p:nvPr>
        </p:nvSpPr>
        <p:spPr/>
        <p:txBody>
          <a:bodyPr/>
          <a:lstStyle/>
          <a:p>
            <a:pPr>
              <a:defRPr/>
            </a:pPr>
            <a:fld id="{FCEC9F2B-13FC-45F9-9CE4-BCF6C2CCA50C}" type="slidenum">
              <a:rPr lang="en-US" smtClean="0">
                <a:solidFill>
                  <a:srgbClr val="000000"/>
                </a:solidFill>
              </a:rPr>
              <a:pPr>
                <a:defRPr/>
              </a:pPr>
              <a:t>40</a:t>
            </a:fld>
            <a:endParaRPr lang="en-US">
              <a:solidFill>
                <a:srgbClr val="000000"/>
              </a:solidFill>
            </a:endParaRPr>
          </a:p>
        </p:txBody>
      </p:sp>
      <p:sp>
        <p:nvSpPr>
          <p:cNvPr id="6" name="TextBox 5">
            <a:extLst>
              <a:ext uri="{FF2B5EF4-FFF2-40B4-BE49-F238E27FC236}">
                <a16:creationId xmlns:a16="http://schemas.microsoft.com/office/drawing/2014/main" id="{57080B20-DBCF-43BB-B72A-AD9259B1E1D2}"/>
              </a:ext>
            </a:extLst>
          </p:cNvPr>
          <p:cNvSpPr txBox="1"/>
          <p:nvPr/>
        </p:nvSpPr>
        <p:spPr>
          <a:xfrm>
            <a:off x="3117850" y="5197803"/>
            <a:ext cx="4883150" cy="523220"/>
          </a:xfrm>
          <a:prstGeom prst="rect">
            <a:avLst/>
          </a:prstGeom>
          <a:noFill/>
          <a:ln w="38100">
            <a:solidFill>
              <a:srgbClr val="0070C0"/>
            </a:solidFill>
          </a:ln>
        </p:spPr>
        <p:txBody>
          <a:bodyPr wrap="square" rtlCol="0">
            <a:spAutoFit/>
          </a:bodyPr>
          <a:lstStyle/>
          <a:p>
            <a:r>
              <a:rPr lang="en-US" sz="2800" b="1" dirty="0">
                <a:solidFill>
                  <a:srgbClr val="0070C0"/>
                </a:solidFill>
              </a:rPr>
              <a:t>See Topic 23 for further details</a:t>
            </a:r>
            <a:endParaRPr lang="en-US" sz="2800" dirty="0">
              <a:solidFill>
                <a:srgbClr val="0070C0"/>
              </a:solidFill>
            </a:endParaRPr>
          </a:p>
        </p:txBody>
      </p:sp>
    </p:spTree>
    <p:extLst>
      <p:ext uri="{BB962C8B-B14F-4D97-AF65-F5344CB8AC3E}">
        <p14:creationId xmlns:p14="http://schemas.microsoft.com/office/powerpoint/2010/main" val="1505388336"/>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52650" y="365127"/>
            <a:ext cx="7886700" cy="990598"/>
          </a:xfrm>
        </p:spPr>
        <p:txBody>
          <a:bodyPr>
            <a:noAutofit/>
          </a:bodyPr>
          <a:lstStyle/>
          <a:p>
            <a:r>
              <a:rPr lang="en-US" sz="3200" dirty="0"/>
              <a:t>Exclusive Dealing/RRC Approach </a:t>
            </a:r>
            <a:br>
              <a:rPr lang="en-US" sz="3200" dirty="0"/>
            </a:br>
            <a:endParaRPr lang="en-US" sz="3200" dirty="0"/>
          </a:p>
        </p:txBody>
      </p:sp>
      <p:sp>
        <p:nvSpPr>
          <p:cNvPr id="3" name="Content Placeholder 2"/>
          <p:cNvSpPr>
            <a:spLocks noGrp="1"/>
          </p:cNvSpPr>
          <p:nvPr>
            <p:ph idx="1"/>
          </p:nvPr>
        </p:nvSpPr>
        <p:spPr>
          <a:xfrm>
            <a:off x="1066800" y="1342025"/>
            <a:ext cx="9525000" cy="5150847"/>
          </a:xfrm>
        </p:spPr>
        <p:txBody>
          <a:bodyPr>
            <a:normAutofit/>
          </a:bodyPr>
          <a:lstStyle/>
          <a:p>
            <a:r>
              <a:rPr lang="en-US" sz="2400" dirty="0"/>
              <a:t>Basic 3-Prong Analysis </a:t>
            </a:r>
          </a:p>
          <a:p>
            <a:pPr lvl="1"/>
            <a:r>
              <a:rPr lang="en-US" sz="2000" dirty="0"/>
              <a:t>Step 1A: Harm to competitors (RRC/RRR)</a:t>
            </a:r>
          </a:p>
          <a:p>
            <a:pPr lvl="1"/>
            <a:r>
              <a:rPr lang="en-US" sz="2000" dirty="0"/>
              <a:t>Step 1B: Harm to competition (POP)</a:t>
            </a:r>
          </a:p>
          <a:p>
            <a:pPr lvl="1"/>
            <a:r>
              <a:rPr lang="en-US" sz="2000" dirty="0"/>
              <a:t>Step 2: Efficiency Benefits</a:t>
            </a:r>
          </a:p>
          <a:p>
            <a:pPr lvl="1"/>
            <a:r>
              <a:rPr lang="en-US" sz="2000" dirty="0"/>
              <a:t>Step 3: Overall (net) effect on consumers (harm to “competition” not “competitors”)</a:t>
            </a:r>
          </a:p>
          <a:p>
            <a:r>
              <a:rPr lang="en-US" sz="2400" dirty="0"/>
              <a:t>Antitrust injury analysis</a:t>
            </a:r>
          </a:p>
          <a:p>
            <a:pPr lvl="1"/>
            <a:r>
              <a:rPr lang="en-US" sz="2000" dirty="0"/>
              <a:t>Investigation of reasonable counterstrategies</a:t>
            </a:r>
          </a:p>
          <a:p>
            <a:pPr lvl="1"/>
            <a:r>
              <a:rPr lang="en-US" sz="2000" dirty="0"/>
              <a:t>If not, why not?  If so, why failed?</a:t>
            </a:r>
            <a:endParaRPr lang="en-US" sz="2000" dirty="0">
              <a:solidFill>
                <a:srgbClr val="C00000"/>
              </a:solidFill>
            </a:endParaRPr>
          </a:p>
          <a:p>
            <a:r>
              <a:rPr lang="en-US" sz="2400" dirty="0">
                <a:solidFill>
                  <a:srgbClr val="C00000"/>
                </a:solidFill>
              </a:rPr>
              <a:t>Possible limited </a:t>
            </a:r>
            <a:r>
              <a:rPr lang="en-US" sz="2400" i="1" dirty="0">
                <a:solidFill>
                  <a:srgbClr val="C00000"/>
                </a:solidFill>
              </a:rPr>
              <a:t>(and one-sided) </a:t>
            </a:r>
            <a:r>
              <a:rPr lang="en-US" sz="2400" dirty="0">
                <a:solidFill>
                  <a:srgbClr val="C00000"/>
                </a:solidFill>
              </a:rPr>
              <a:t>role for </a:t>
            </a:r>
            <a:r>
              <a:rPr lang="en-US" sz="2400" dirty="0" err="1">
                <a:solidFill>
                  <a:srgbClr val="C00000"/>
                </a:solidFill>
              </a:rPr>
              <a:t>IPCT</a:t>
            </a:r>
            <a:endParaRPr lang="en-US" sz="2400" dirty="0">
              <a:solidFill>
                <a:srgbClr val="C00000"/>
              </a:solidFill>
            </a:endParaRPr>
          </a:p>
          <a:p>
            <a:pPr lvl="1"/>
            <a:r>
              <a:rPr lang="en-US" sz="2000" dirty="0"/>
              <a:t>IP&lt;IC </a:t>
            </a:r>
            <a:r>
              <a:rPr lang="en-US" sz="2000" b="1" i="1" dirty="0"/>
              <a:t>may suggest </a:t>
            </a:r>
            <a:r>
              <a:rPr lang="en-US" sz="2000" dirty="0"/>
              <a:t>anticompetitive intent; but not a per se rule</a:t>
            </a:r>
          </a:p>
          <a:p>
            <a:pPr lvl="1"/>
            <a:r>
              <a:rPr lang="en-US" sz="2000" dirty="0"/>
              <a:t>IP&gt;IC </a:t>
            </a:r>
            <a:r>
              <a:rPr lang="en-US" sz="2000" b="1" i="1" dirty="0"/>
              <a:t>is fully consistent </a:t>
            </a:r>
            <a:r>
              <a:rPr lang="en-US" sz="2000" dirty="0"/>
              <a:t>with anticompetitive purpose and effects </a:t>
            </a:r>
          </a:p>
          <a:p>
            <a:pPr lvl="2"/>
            <a:r>
              <a:rPr lang="en-US" sz="1800" dirty="0"/>
              <a:t>So IP&gt;IC helps defendant </a:t>
            </a:r>
            <a:r>
              <a:rPr lang="en-US" sz="1800" i="1" dirty="0"/>
              <a:t>only in that this result is better than IP&lt;IC</a:t>
            </a:r>
            <a:endParaRPr lang="en-US" sz="1800" dirty="0"/>
          </a:p>
          <a:p>
            <a:pPr lvl="1"/>
            <a:r>
              <a:rPr lang="en-US" sz="2000" dirty="0"/>
              <a:t>Analysis still would focus on evidence of harm to competition, </a:t>
            </a:r>
            <a:br>
              <a:rPr lang="en-US" sz="2000" dirty="0"/>
            </a:br>
            <a:r>
              <a:rPr lang="en-US" sz="2000" dirty="0"/>
              <a:t>not this highly imperfect proxy for inferring anticompetitive purpose</a:t>
            </a:r>
          </a:p>
          <a:p>
            <a:endParaRPr lang="en-US" sz="2400"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41</a:t>
            </a:fld>
            <a:endParaRPr lang="en-US" dirty="0">
              <a:solidFill>
                <a:srgbClr val="000000"/>
              </a:solidFill>
            </a:endParaRPr>
          </a:p>
        </p:txBody>
      </p:sp>
    </p:spTree>
    <p:extLst>
      <p:ext uri="{BB962C8B-B14F-4D97-AF65-F5344CB8AC3E}">
        <p14:creationId xmlns:p14="http://schemas.microsoft.com/office/powerpoint/2010/main" val="165562826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8836"/>
            <a:ext cx="10515600" cy="1325563"/>
          </a:xfrm>
        </p:spPr>
        <p:txBody>
          <a:bodyPr>
            <a:noAutofit/>
          </a:bodyPr>
          <a:lstStyle/>
          <a:p>
            <a:r>
              <a:rPr lang="en-US" sz="3200" dirty="0"/>
              <a:t>Possible Evidence of Competitive Harm</a:t>
            </a:r>
          </a:p>
        </p:txBody>
      </p:sp>
      <p:sp>
        <p:nvSpPr>
          <p:cNvPr id="3" name="Content Placeholder 2"/>
          <p:cNvSpPr>
            <a:spLocks noGrp="1"/>
          </p:cNvSpPr>
          <p:nvPr>
            <p:ph idx="1"/>
          </p:nvPr>
        </p:nvSpPr>
        <p:spPr>
          <a:xfrm>
            <a:off x="685800" y="1066800"/>
            <a:ext cx="11049000" cy="5943600"/>
          </a:xfrm>
        </p:spPr>
        <p:txBody>
          <a:bodyPr>
            <a:normAutofit fontScale="92500" lnSpcReduction="10000"/>
          </a:bodyPr>
          <a:lstStyle/>
          <a:p>
            <a:pPr>
              <a:lnSpc>
                <a:spcPct val="110000"/>
              </a:lnSpc>
            </a:pPr>
            <a:r>
              <a:rPr lang="en-US" sz="2400" dirty="0">
                <a:solidFill>
                  <a:srgbClr val="C00000"/>
                </a:solidFill>
              </a:rPr>
              <a:t>Step 1A: Injury to competitors (RRC/RRR)</a:t>
            </a:r>
          </a:p>
          <a:p>
            <a:pPr lvl="1">
              <a:lnSpc>
                <a:spcPct val="110000"/>
              </a:lnSpc>
            </a:pPr>
            <a:r>
              <a:rPr lang="en-US" sz="1800" dirty="0"/>
              <a:t>Magnitude of cost increases from loss of distribution ? </a:t>
            </a:r>
          </a:p>
          <a:p>
            <a:pPr lvl="1">
              <a:lnSpc>
                <a:spcPct val="110000"/>
              </a:lnSpc>
            </a:pPr>
            <a:r>
              <a:rPr lang="en-US" sz="1800" dirty="0"/>
              <a:t>Magnitude of foreclosure? How many distributors? Representing what share ?</a:t>
            </a:r>
          </a:p>
          <a:p>
            <a:pPr lvl="1">
              <a:lnSpc>
                <a:spcPct val="110000"/>
              </a:lnSpc>
            </a:pPr>
            <a:r>
              <a:rPr lang="en-US" sz="1800" dirty="0"/>
              <a:t>Magnitude of lost sales ? </a:t>
            </a:r>
          </a:p>
          <a:p>
            <a:pPr lvl="1">
              <a:lnSpc>
                <a:spcPct val="110000"/>
              </a:lnSpc>
            </a:pPr>
            <a:r>
              <a:rPr lang="en-US" sz="1800" dirty="0"/>
              <a:t>Constraints on entrant’s output level/output expansion ?</a:t>
            </a:r>
          </a:p>
          <a:p>
            <a:pPr lvl="1">
              <a:lnSpc>
                <a:spcPct val="110000"/>
              </a:lnSpc>
            </a:pPr>
            <a:r>
              <a:rPr lang="en-US" sz="1800" dirty="0"/>
              <a:t>Long run effects of lost window of opportunity to enter or grow quickly?</a:t>
            </a:r>
          </a:p>
          <a:p>
            <a:pPr lvl="1">
              <a:lnSpc>
                <a:spcPct val="110000"/>
              </a:lnSpc>
            </a:pPr>
            <a:r>
              <a:rPr lang="en-US" sz="1800" dirty="0"/>
              <a:t>Magnitude of marginal cost increases from lower scale ?</a:t>
            </a:r>
            <a:endParaRPr lang="en-US" sz="1800" dirty="0">
              <a:solidFill>
                <a:srgbClr val="C00000"/>
              </a:solidFill>
            </a:endParaRPr>
          </a:p>
          <a:p>
            <a:pPr>
              <a:lnSpc>
                <a:spcPct val="110000"/>
              </a:lnSpc>
            </a:pPr>
            <a:r>
              <a:rPr lang="en-US" sz="2400" dirty="0">
                <a:solidFill>
                  <a:srgbClr val="C00000"/>
                </a:solidFill>
              </a:rPr>
              <a:t>Step 1B: Harm to competition (POP)</a:t>
            </a:r>
          </a:p>
          <a:p>
            <a:pPr lvl="1">
              <a:lnSpc>
                <a:spcPct val="110000"/>
              </a:lnSpc>
            </a:pPr>
            <a:r>
              <a:rPr lang="en-US" sz="1800" dirty="0"/>
              <a:t>Overall increase in rivals’ costs and/or sales constraints?</a:t>
            </a:r>
          </a:p>
          <a:p>
            <a:pPr lvl="1">
              <a:lnSpc>
                <a:spcPct val="110000"/>
              </a:lnSpc>
            </a:pPr>
            <a:r>
              <a:rPr lang="en-US" sz="1800" dirty="0"/>
              <a:t>Likely impact on market prices ? </a:t>
            </a:r>
          </a:p>
          <a:p>
            <a:pPr lvl="1">
              <a:lnSpc>
                <a:spcPct val="110000"/>
              </a:lnSpc>
            </a:pPr>
            <a:r>
              <a:rPr lang="en-US" sz="1800" dirty="0"/>
              <a:t>Evidence regarding likely exit or failure to invest ?</a:t>
            </a:r>
          </a:p>
          <a:p>
            <a:pPr lvl="1">
              <a:lnSpc>
                <a:spcPct val="110000"/>
              </a:lnSpc>
            </a:pPr>
            <a:r>
              <a:rPr lang="en-US" sz="1800" dirty="0"/>
              <a:t>Likelihood that competition will be softened or coordination occur ?</a:t>
            </a:r>
          </a:p>
          <a:p>
            <a:pPr lvl="1">
              <a:lnSpc>
                <a:spcPct val="110000"/>
              </a:lnSpc>
            </a:pPr>
            <a:r>
              <a:rPr lang="en-US" sz="1800" dirty="0"/>
              <a:t>Market power of excluding firm(s) ?</a:t>
            </a:r>
          </a:p>
          <a:p>
            <a:pPr lvl="1">
              <a:lnSpc>
                <a:spcPct val="110000"/>
              </a:lnSpc>
            </a:pPr>
            <a:r>
              <a:rPr lang="en-US" sz="1800" dirty="0"/>
              <a:t>Sufficiency of non-excluded, non-coordinating competitors ?</a:t>
            </a:r>
          </a:p>
          <a:p>
            <a:pPr lvl="1">
              <a:lnSpc>
                <a:spcPct val="110000"/>
              </a:lnSpc>
            </a:pPr>
            <a:r>
              <a:rPr lang="en-US" sz="1800" dirty="0"/>
              <a:t>Evidence suggesting/rejecting anticompetitive purpose ?</a:t>
            </a:r>
          </a:p>
          <a:p>
            <a:r>
              <a:rPr lang="en-US" sz="2400" dirty="0"/>
              <a:t>Facts vary; not every piece of evidence is necessary for showing competitive harm in every case</a:t>
            </a:r>
          </a:p>
          <a:p>
            <a:pPr marL="274320" lvl="1" indent="0">
              <a:lnSpc>
                <a:spcPct val="110000"/>
              </a:lnSpc>
              <a:buNone/>
            </a:pPr>
            <a:endParaRPr lang="en-US" sz="1800" dirty="0"/>
          </a:p>
        </p:txBody>
      </p:sp>
      <p:sp>
        <p:nvSpPr>
          <p:cNvPr id="4" name="Slide Number Placeholder 3"/>
          <p:cNvSpPr>
            <a:spLocks noGrp="1"/>
          </p:cNvSpPr>
          <p:nvPr>
            <p:ph type="sldNum" sz="quarter" idx="12"/>
          </p:nvPr>
        </p:nvSpPr>
        <p:spPr>
          <a:xfrm>
            <a:off x="8610600" y="6400800"/>
            <a:ext cx="2743200" cy="365125"/>
          </a:xfrm>
        </p:spPr>
        <p:txBody>
          <a:bodyPr/>
          <a:lstStyle/>
          <a:p>
            <a:pPr>
              <a:defRPr/>
            </a:pPr>
            <a:fld id="{991FA2BD-1723-4EED-AE72-94F6707D9963}" type="slidenum">
              <a:rPr lang="en-US" smtClean="0">
                <a:solidFill>
                  <a:srgbClr val="000000"/>
                </a:solidFill>
              </a:rPr>
              <a:pPr>
                <a:defRPr/>
              </a:pPr>
              <a:t>42</a:t>
            </a:fld>
            <a:endParaRPr lang="en-US" dirty="0">
              <a:solidFill>
                <a:srgbClr val="000000"/>
              </a:solidFill>
            </a:endParaRPr>
          </a:p>
        </p:txBody>
      </p:sp>
    </p:spTree>
    <p:extLst>
      <p:ext uri="{BB962C8B-B14F-4D97-AF65-F5344CB8AC3E}">
        <p14:creationId xmlns:p14="http://schemas.microsoft.com/office/powerpoint/2010/main" val="2233172075"/>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t>Step 2: Efficiency Benefits</a:t>
            </a:r>
          </a:p>
        </p:txBody>
      </p:sp>
      <p:sp>
        <p:nvSpPr>
          <p:cNvPr id="3" name="Content Placeholder 2"/>
          <p:cNvSpPr>
            <a:spLocks noGrp="1"/>
          </p:cNvSpPr>
          <p:nvPr>
            <p:ph sz="half" idx="1"/>
          </p:nvPr>
        </p:nvSpPr>
        <p:spPr>
          <a:xfrm>
            <a:off x="533400" y="1436670"/>
            <a:ext cx="4876800" cy="5410200"/>
          </a:xfrm>
        </p:spPr>
        <p:txBody>
          <a:bodyPr>
            <a:normAutofit fontScale="62500" lnSpcReduction="20000"/>
          </a:bodyPr>
          <a:lstStyle/>
          <a:p>
            <a:pPr>
              <a:lnSpc>
                <a:spcPct val="110000"/>
              </a:lnSpc>
            </a:pPr>
            <a:r>
              <a:rPr lang="en-US" sz="3800" dirty="0">
                <a:solidFill>
                  <a:srgbClr val="C00000"/>
                </a:solidFill>
              </a:rPr>
              <a:t>Lower “marginal” prices might lead to lower retail prices</a:t>
            </a:r>
          </a:p>
          <a:p>
            <a:pPr lvl="1">
              <a:lnSpc>
                <a:spcPct val="110000"/>
              </a:lnSpc>
            </a:pPr>
            <a:r>
              <a:rPr lang="en-US" sz="2900" dirty="0"/>
              <a:t>If marginal price does not reflect penalty, </a:t>
            </a:r>
            <a:r>
              <a:rPr lang="en-US" sz="2900" i="1" dirty="0"/>
              <a:t>and</a:t>
            </a:r>
            <a:r>
              <a:rPr lang="en-US" sz="2900" dirty="0"/>
              <a:t> </a:t>
            </a:r>
          </a:p>
          <a:p>
            <a:pPr lvl="1">
              <a:lnSpc>
                <a:spcPct val="110000"/>
              </a:lnSpc>
            </a:pPr>
            <a:r>
              <a:rPr lang="en-US" sz="2900" dirty="0"/>
              <a:t>If lower marginal price is anticipated at time of retail pricing decision, </a:t>
            </a:r>
            <a:r>
              <a:rPr lang="en-US" sz="2900" i="1" dirty="0"/>
              <a:t>and</a:t>
            </a:r>
          </a:p>
          <a:p>
            <a:pPr lvl="1">
              <a:lnSpc>
                <a:spcPct val="110000"/>
              </a:lnSpc>
            </a:pPr>
            <a:r>
              <a:rPr lang="en-US" sz="2900" dirty="0"/>
              <a:t>If marginal price is lower than would be price in but-for world without CPPs</a:t>
            </a:r>
          </a:p>
          <a:p>
            <a:pPr>
              <a:lnSpc>
                <a:spcPct val="110000"/>
              </a:lnSpc>
            </a:pPr>
            <a:r>
              <a:rPr lang="en-US" sz="3800" dirty="0">
                <a:solidFill>
                  <a:srgbClr val="C00000"/>
                </a:solidFill>
              </a:rPr>
              <a:t>Non-penalty pricing CPPs may achieve some cognizable competitive benefits</a:t>
            </a:r>
          </a:p>
          <a:p>
            <a:pPr lvl="1">
              <a:lnSpc>
                <a:spcPct val="110000"/>
              </a:lnSpc>
            </a:pPr>
            <a:r>
              <a:rPr lang="en-US" sz="2900" dirty="0"/>
              <a:t>Allow “standardized” volume discounts that induce retailer promotion and sales </a:t>
            </a:r>
          </a:p>
          <a:p>
            <a:pPr lvl="1">
              <a:lnSpc>
                <a:spcPct val="110000"/>
              </a:lnSpc>
            </a:pPr>
            <a:r>
              <a:rPr lang="en-US" sz="2900" dirty="0"/>
              <a:t>Account for differential retailer sizes and uncertain aggregate demand</a:t>
            </a:r>
          </a:p>
          <a:p>
            <a:pPr lvl="1">
              <a:lnSpc>
                <a:spcPct val="110000"/>
              </a:lnSpc>
            </a:pPr>
            <a:r>
              <a:rPr lang="en-US" sz="2900" dirty="0"/>
              <a:t>Issue: Is standardization claim </a:t>
            </a:r>
            <a:br>
              <a:rPr lang="en-US" sz="2900" dirty="0"/>
            </a:br>
            <a:r>
              <a:rPr lang="en-US" sz="2900" dirty="0"/>
              <a:t>non-pretextual and reasonably necessary?</a:t>
            </a:r>
          </a:p>
        </p:txBody>
      </p:sp>
      <p:sp>
        <p:nvSpPr>
          <p:cNvPr id="5" name="Content Placeholder 4"/>
          <p:cNvSpPr>
            <a:spLocks noGrp="1"/>
          </p:cNvSpPr>
          <p:nvPr>
            <p:ph sz="half" idx="2"/>
          </p:nvPr>
        </p:nvSpPr>
        <p:spPr>
          <a:xfrm>
            <a:off x="5943600" y="2779356"/>
            <a:ext cx="4038600" cy="3886200"/>
          </a:xfrm>
          <a:ln>
            <a:solidFill>
              <a:srgbClr val="C00000"/>
            </a:solidFill>
          </a:ln>
        </p:spPr>
        <p:txBody>
          <a:bodyPr>
            <a:normAutofit fontScale="62500" lnSpcReduction="20000"/>
          </a:bodyPr>
          <a:lstStyle/>
          <a:p>
            <a:pPr>
              <a:lnSpc>
                <a:spcPct val="120000"/>
              </a:lnSpc>
            </a:pPr>
            <a:r>
              <a:rPr lang="en-US" sz="3800" i="1" u="sng" dirty="0">
                <a:solidFill>
                  <a:srgbClr val="C00000"/>
                </a:solidFill>
              </a:rPr>
              <a:t>If efficiency benefits do exist</a:t>
            </a:r>
            <a:r>
              <a:rPr lang="en-US" sz="3800" i="1" dirty="0">
                <a:solidFill>
                  <a:srgbClr val="C00000"/>
                </a:solidFill>
              </a:rPr>
              <a:t>,</a:t>
            </a:r>
            <a:r>
              <a:rPr lang="en-US" sz="3600" i="1" dirty="0">
                <a:solidFill>
                  <a:srgbClr val="C00000"/>
                </a:solidFill>
              </a:rPr>
              <a:t> </a:t>
            </a:r>
          </a:p>
          <a:p>
            <a:pPr lvl="1">
              <a:lnSpc>
                <a:spcPct val="120000"/>
              </a:lnSpc>
              <a:spcBef>
                <a:spcPts val="600"/>
              </a:spcBef>
            </a:pPr>
            <a:r>
              <a:rPr lang="en-US" sz="3300" dirty="0"/>
              <a:t>Existence of some efficiency benefits is not sufficient by itself.</a:t>
            </a:r>
          </a:p>
          <a:p>
            <a:pPr lvl="1">
              <a:lnSpc>
                <a:spcPct val="120000"/>
              </a:lnSpc>
              <a:spcBef>
                <a:spcPts val="600"/>
              </a:spcBef>
            </a:pPr>
            <a:r>
              <a:rPr lang="en-US" sz="3300" dirty="0"/>
              <a:t>Harm can outweigh benefits</a:t>
            </a:r>
          </a:p>
          <a:p>
            <a:pPr lvl="1">
              <a:lnSpc>
                <a:spcPct val="120000"/>
              </a:lnSpc>
              <a:spcBef>
                <a:spcPts val="600"/>
              </a:spcBef>
            </a:pPr>
            <a:r>
              <a:rPr lang="en-US" sz="3300" dirty="0"/>
              <a:t>Compare effects of harms and benefits to predict </a:t>
            </a:r>
            <a:r>
              <a:rPr lang="en-US" sz="3300" i="1" dirty="0"/>
              <a:t>likely net effects </a:t>
            </a:r>
            <a:r>
              <a:rPr lang="en-US" sz="3300" dirty="0"/>
              <a:t>on consumer welfare and the competitive process</a:t>
            </a:r>
          </a:p>
          <a:p>
            <a:pPr lvl="1">
              <a:lnSpc>
                <a:spcPct val="120000"/>
              </a:lnSpc>
              <a:spcBef>
                <a:spcPts val="600"/>
              </a:spcBef>
            </a:pPr>
            <a:endParaRPr lang="en-US" sz="3800" dirty="0"/>
          </a:p>
        </p:txBody>
      </p:sp>
      <p:sp>
        <p:nvSpPr>
          <p:cNvPr id="4" name="Slide Number Placeholder 3"/>
          <p:cNvSpPr>
            <a:spLocks noGrp="1"/>
          </p:cNvSpPr>
          <p:nvPr>
            <p:ph type="sldNum" sz="quarter" idx="12"/>
          </p:nvPr>
        </p:nvSpPr>
        <p:spPr/>
        <p:txBody>
          <a:bodyPr/>
          <a:lstStyle/>
          <a:p>
            <a:fld id="{F36A1011-7160-4D0D-A0E2-241DFFFEBD8C}" type="slidenum">
              <a:rPr lang="en-US" smtClean="0"/>
              <a:pPr/>
              <a:t>43</a:t>
            </a:fld>
            <a:endParaRPr lang="en-US"/>
          </a:p>
        </p:txBody>
      </p:sp>
      <p:sp>
        <p:nvSpPr>
          <p:cNvPr id="6" name="TextBox 5">
            <a:extLst>
              <a:ext uri="{FF2B5EF4-FFF2-40B4-BE49-F238E27FC236}">
                <a16:creationId xmlns:a16="http://schemas.microsoft.com/office/drawing/2014/main" id="{8D93651E-73E0-440B-A7E9-100726E5290D}"/>
              </a:ext>
            </a:extLst>
          </p:cNvPr>
          <p:cNvSpPr txBox="1"/>
          <p:nvPr/>
        </p:nvSpPr>
        <p:spPr>
          <a:xfrm>
            <a:off x="6686188" y="928838"/>
            <a:ext cx="4439012" cy="1200329"/>
          </a:xfrm>
          <a:prstGeom prst="rect">
            <a:avLst/>
          </a:prstGeom>
          <a:noFill/>
          <a:ln w="38100">
            <a:solidFill>
              <a:srgbClr val="0070C0"/>
            </a:solidFill>
          </a:ln>
        </p:spPr>
        <p:txBody>
          <a:bodyPr wrap="square" rtlCol="0">
            <a:spAutoFit/>
          </a:bodyPr>
          <a:lstStyle/>
          <a:p>
            <a:r>
              <a:rPr lang="en-US" sz="2400" b="1" i="1" dirty="0">
                <a:solidFill>
                  <a:srgbClr val="0070C0"/>
                </a:solidFill>
              </a:rPr>
              <a:t>Key issue: This benefit is real if the loyalty discount is “per unit” and it is not a true penalty price</a:t>
            </a:r>
          </a:p>
        </p:txBody>
      </p:sp>
      <p:cxnSp>
        <p:nvCxnSpPr>
          <p:cNvPr id="7" name="Straight Arrow Connector 6">
            <a:extLst>
              <a:ext uri="{FF2B5EF4-FFF2-40B4-BE49-F238E27FC236}">
                <a16:creationId xmlns:a16="http://schemas.microsoft.com/office/drawing/2014/main" id="{C4870E17-EEF9-4591-B0AD-7F996E801FD0}"/>
              </a:ext>
            </a:extLst>
          </p:cNvPr>
          <p:cNvCxnSpPr>
            <a:cxnSpLocks/>
          </p:cNvCxnSpPr>
          <p:nvPr/>
        </p:nvCxnSpPr>
        <p:spPr>
          <a:xfrm flipH="1">
            <a:off x="5378521" y="1497993"/>
            <a:ext cx="1022279" cy="22255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9634974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t>What if Excluding Firm Lacks Market Power?</a:t>
            </a:r>
          </a:p>
        </p:txBody>
      </p:sp>
      <p:sp>
        <p:nvSpPr>
          <p:cNvPr id="3" name="Content Placeholder 2"/>
          <p:cNvSpPr>
            <a:spLocks noGrp="1"/>
          </p:cNvSpPr>
          <p:nvPr>
            <p:ph idx="1"/>
          </p:nvPr>
        </p:nvSpPr>
        <p:spPr/>
        <p:txBody>
          <a:bodyPr>
            <a:normAutofit/>
          </a:bodyPr>
          <a:lstStyle/>
          <a:p>
            <a:pPr>
              <a:lnSpc>
                <a:spcPct val="100000"/>
              </a:lnSpc>
            </a:pPr>
            <a:r>
              <a:rPr lang="en-US" sz="2400" dirty="0"/>
              <a:t>Exclusionary conduct can allow firm to maintain or achieve </a:t>
            </a:r>
            <a:r>
              <a:rPr lang="en-US" sz="2400" u="sng" dirty="0"/>
              <a:t>market</a:t>
            </a:r>
            <a:r>
              <a:rPr lang="en-US" sz="2400" dirty="0"/>
              <a:t> power</a:t>
            </a:r>
          </a:p>
          <a:p>
            <a:pPr>
              <a:lnSpc>
                <a:spcPct val="100000"/>
              </a:lnSpc>
            </a:pPr>
            <a:r>
              <a:rPr lang="en-US" sz="2400" dirty="0"/>
              <a:t>Parallel exclusion by multiple firms can lead to anticompetitive coordination</a:t>
            </a:r>
          </a:p>
          <a:p>
            <a:pPr>
              <a:lnSpc>
                <a:spcPct val="100000"/>
              </a:lnSpc>
            </a:pPr>
            <a:r>
              <a:rPr lang="en-US" sz="2400" dirty="0"/>
              <a:t>But, competition from non-excluded firms may prevent consumer harm (power over price)</a:t>
            </a:r>
          </a:p>
          <a:p>
            <a:pPr lvl="1">
              <a:lnSpc>
                <a:spcPct val="100000"/>
              </a:lnSpc>
            </a:pPr>
            <a:r>
              <a:rPr lang="en-US" sz="2000" dirty="0"/>
              <a:t>Competition also can include other substitute products</a:t>
            </a:r>
          </a:p>
          <a:p>
            <a:pPr>
              <a:lnSpc>
                <a:spcPct val="100000"/>
              </a:lnSpc>
            </a:pPr>
            <a:r>
              <a:rPr lang="en-US" sz="2400" dirty="0"/>
              <a:t>Pro-competitive efficiency benefits carry more weight </a:t>
            </a:r>
            <a:br>
              <a:rPr lang="en-US" sz="2400" dirty="0"/>
            </a:br>
            <a:r>
              <a:rPr lang="en-US" sz="2400" dirty="0"/>
              <a:t>if excluding firm lacks substantial market power</a:t>
            </a:r>
          </a:p>
          <a:p>
            <a:pPr lvl="1">
              <a:lnSpc>
                <a:spcPct val="100000"/>
              </a:lnSpc>
            </a:pPr>
            <a:endParaRPr lang="en-US" sz="2000"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44</a:t>
            </a:fld>
            <a:endParaRPr lang="en-US" dirty="0">
              <a:solidFill>
                <a:srgbClr val="000000"/>
              </a:solidFill>
            </a:endParaRPr>
          </a:p>
        </p:txBody>
      </p:sp>
    </p:spTree>
    <p:extLst>
      <p:ext uri="{BB962C8B-B14F-4D97-AF65-F5344CB8AC3E}">
        <p14:creationId xmlns:p14="http://schemas.microsoft.com/office/powerpoint/2010/main" val="35021103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227E67-A7A8-4429-8BF2-BEB5E6F72C78}"/>
              </a:ext>
            </a:extLst>
          </p:cNvPr>
          <p:cNvSpPr>
            <a:spLocks noGrp="1"/>
          </p:cNvSpPr>
          <p:nvPr>
            <p:ph type="title"/>
          </p:nvPr>
        </p:nvSpPr>
        <p:spPr>
          <a:xfrm>
            <a:off x="838200" y="294005"/>
            <a:ext cx="10515600" cy="1325563"/>
          </a:xfrm>
        </p:spPr>
        <p:txBody>
          <a:bodyPr>
            <a:normAutofit/>
          </a:bodyPr>
          <a:lstStyle/>
          <a:p>
            <a:r>
              <a:rPr lang="en-US" sz="3200" dirty="0">
                <a:solidFill>
                  <a:schemeClr val="tx2">
                    <a:lumMod val="75000"/>
                  </a:schemeClr>
                </a:solidFill>
              </a:rPr>
              <a:t>Multi-Product Bundle Pricing &amp; Discounts</a:t>
            </a:r>
            <a:endParaRPr lang="en-US" sz="3200" dirty="0"/>
          </a:p>
        </p:txBody>
      </p:sp>
      <p:sp>
        <p:nvSpPr>
          <p:cNvPr id="5" name="Content Placeholder 7">
            <a:extLst>
              <a:ext uri="{FF2B5EF4-FFF2-40B4-BE49-F238E27FC236}">
                <a16:creationId xmlns:a16="http://schemas.microsoft.com/office/drawing/2014/main" id="{5A88D47C-C6C3-4DCC-AFC5-F87D45E12F88}"/>
              </a:ext>
            </a:extLst>
          </p:cNvPr>
          <p:cNvSpPr>
            <a:spLocks noGrp="1"/>
          </p:cNvSpPr>
          <p:nvPr>
            <p:ph idx="1"/>
          </p:nvPr>
        </p:nvSpPr>
        <p:spPr>
          <a:xfrm>
            <a:off x="723900" y="1624263"/>
            <a:ext cx="8953500" cy="4805363"/>
          </a:xfrm>
        </p:spPr>
        <p:txBody>
          <a:bodyPr>
            <a:normAutofit fontScale="92500" lnSpcReduction="20000"/>
          </a:bodyPr>
          <a:lstStyle/>
          <a:p>
            <a:pPr>
              <a:lnSpc>
                <a:spcPct val="120000"/>
              </a:lnSpc>
              <a:spcBef>
                <a:spcPts val="0"/>
              </a:spcBef>
              <a:spcAft>
                <a:spcPts val="600"/>
              </a:spcAft>
            </a:pPr>
            <a:r>
              <a:rPr lang="en-US" sz="2400" dirty="0"/>
              <a:t>Paradigmatic scenario</a:t>
            </a:r>
          </a:p>
          <a:p>
            <a:pPr lvl="1">
              <a:lnSpc>
                <a:spcPct val="120000"/>
              </a:lnSpc>
              <a:spcBef>
                <a:spcPts val="0"/>
              </a:spcBef>
              <a:spcAft>
                <a:spcPts val="600"/>
              </a:spcAft>
            </a:pPr>
            <a:r>
              <a:rPr lang="en-US" sz="2200" i="1" dirty="0"/>
              <a:t>Sell 2 products </a:t>
            </a:r>
            <a:r>
              <a:rPr lang="en-US" sz="2200" i="1" dirty="0">
                <a:solidFill>
                  <a:srgbClr val="C00000"/>
                </a:solidFill>
              </a:rPr>
              <a:t>“unbundled” </a:t>
            </a:r>
            <a:r>
              <a:rPr lang="en-US" sz="2200" i="1" dirty="0"/>
              <a:t>but offer lower price for if purchase both </a:t>
            </a:r>
            <a:br>
              <a:rPr lang="en-US" sz="2200" i="1" dirty="0"/>
            </a:br>
            <a:r>
              <a:rPr lang="en-US" sz="2200" i="1" dirty="0"/>
              <a:t>in a </a:t>
            </a:r>
            <a:r>
              <a:rPr lang="en-US" sz="2200" i="1" dirty="0">
                <a:solidFill>
                  <a:srgbClr val="C00000"/>
                </a:solidFill>
              </a:rPr>
              <a:t>“bundle”</a:t>
            </a:r>
          </a:p>
          <a:p>
            <a:pPr lvl="1">
              <a:lnSpc>
                <a:spcPct val="120000"/>
              </a:lnSpc>
              <a:spcBef>
                <a:spcPts val="0"/>
              </a:spcBef>
              <a:spcAft>
                <a:spcPts val="600"/>
              </a:spcAft>
            </a:pPr>
            <a:r>
              <a:rPr lang="en-US" sz="2200" i="1" dirty="0"/>
              <a:t>Economists’ term: </a:t>
            </a:r>
            <a:r>
              <a:rPr lang="en-US" sz="2200" i="1" dirty="0">
                <a:solidFill>
                  <a:srgbClr val="C00000"/>
                </a:solidFill>
              </a:rPr>
              <a:t>“Mixed Bundling” </a:t>
            </a:r>
            <a:br>
              <a:rPr lang="en-US" sz="2200" i="1" dirty="0">
                <a:solidFill>
                  <a:srgbClr val="C00000"/>
                </a:solidFill>
              </a:rPr>
            </a:br>
            <a:r>
              <a:rPr lang="en-US" sz="2200" i="1" dirty="0"/>
              <a:t>(since sell products both bundled and unbundled)</a:t>
            </a:r>
          </a:p>
          <a:p>
            <a:pPr>
              <a:lnSpc>
                <a:spcPct val="120000"/>
              </a:lnSpc>
              <a:spcBef>
                <a:spcPts val="0"/>
              </a:spcBef>
              <a:spcAft>
                <a:spcPts val="600"/>
              </a:spcAft>
            </a:pPr>
            <a:r>
              <a:rPr lang="en-US" sz="2400" dirty="0"/>
              <a:t>Most Problematical Market Structure</a:t>
            </a:r>
          </a:p>
          <a:p>
            <a:pPr lvl="1">
              <a:lnSpc>
                <a:spcPct val="120000"/>
              </a:lnSpc>
              <a:spcBef>
                <a:spcPts val="0"/>
              </a:spcBef>
              <a:spcAft>
                <a:spcPts val="600"/>
              </a:spcAft>
            </a:pPr>
            <a:r>
              <a:rPr lang="en-US" sz="2000" dirty="0"/>
              <a:t>Firm is dominant in one of the bundled products (quasi-tying product)</a:t>
            </a:r>
          </a:p>
          <a:p>
            <a:pPr lvl="1">
              <a:lnSpc>
                <a:spcPct val="120000"/>
              </a:lnSpc>
              <a:spcBef>
                <a:spcPts val="0"/>
              </a:spcBef>
              <a:spcAft>
                <a:spcPts val="600"/>
              </a:spcAft>
            </a:pPr>
            <a:r>
              <a:rPr lang="en-US" sz="2000" dirty="0"/>
              <a:t>Discount on quasi-tying product, if also purchase second (quasi-tied product)</a:t>
            </a:r>
          </a:p>
          <a:p>
            <a:pPr lvl="1">
              <a:lnSpc>
                <a:spcPct val="120000"/>
              </a:lnSpc>
              <a:spcBef>
                <a:spcPts val="0"/>
              </a:spcBef>
              <a:spcAft>
                <a:spcPts val="600"/>
              </a:spcAft>
            </a:pPr>
            <a:r>
              <a:rPr lang="en-US" sz="2000" dirty="0"/>
              <a:t>Bundled pricing instituted or expanded in response to entry</a:t>
            </a:r>
          </a:p>
          <a:p>
            <a:pPr lvl="1">
              <a:lnSpc>
                <a:spcPct val="120000"/>
              </a:lnSpc>
              <a:spcBef>
                <a:spcPts val="0"/>
              </a:spcBef>
              <a:spcAft>
                <a:spcPts val="600"/>
              </a:spcAft>
            </a:pPr>
            <a:r>
              <a:rPr lang="en-US" sz="2000" dirty="0">
                <a:solidFill>
                  <a:srgbClr val="C00000"/>
                </a:solidFill>
              </a:rPr>
              <a:t>Entrant positioned to sell only the quasi-tied product, but not the quasi-tying product</a:t>
            </a:r>
          </a:p>
          <a:p>
            <a:pPr>
              <a:lnSpc>
                <a:spcPct val="120000"/>
              </a:lnSpc>
              <a:spcBef>
                <a:spcPts val="0"/>
              </a:spcBef>
              <a:spcAft>
                <a:spcPts val="600"/>
              </a:spcAft>
            </a:pPr>
            <a:r>
              <a:rPr lang="en-US" sz="2400" dirty="0"/>
              <a:t>Cases: </a:t>
            </a:r>
            <a:r>
              <a:rPr lang="en-US" sz="2400" i="1" dirty="0"/>
              <a:t>Ortho</a:t>
            </a:r>
            <a:r>
              <a:rPr lang="en-US" sz="2400" dirty="0"/>
              <a:t>;</a:t>
            </a:r>
            <a:r>
              <a:rPr lang="en-US" sz="2400" i="1" dirty="0"/>
              <a:t> </a:t>
            </a:r>
            <a:r>
              <a:rPr lang="en-US" sz="2400" i="1" dirty="0" err="1"/>
              <a:t>LePages</a:t>
            </a:r>
            <a:r>
              <a:rPr lang="en-US" sz="2400" dirty="0"/>
              <a:t>;</a:t>
            </a:r>
            <a:r>
              <a:rPr lang="en-US" sz="2400" i="1" dirty="0"/>
              <a:t> </a:t>
            </a:r>
            <a:r>
              <a:rPr lang="en-US" sz="2400" i="1" dirty="0" err="1"/>
              <a:t>PeaceHealth</a:t>
            </a:r>
            <a:endParaRPr lang="en-US" sz="2400" i="1" dirty="0"/>
          </a:p>
          <a:p>
            <a:pPr lvl="1">
              <a:lnSpc>
                <a:spcPct val="120000"/>
              </a:lnSpc>
              <a:spcBef>
                <a:spcPts val="0"/>
              </a:spcBef>
              <a:spcAft>
                <a:spcPts val="600"/>
              </a:spcAft>
            </a:pPr>
            <a:endParaRPr lang="en-US" sz="2000" dirty="0"/>
          </a:p>
          <a:p>
            <a:pPr>
              <a:lnSpc>
                <a:spcPct val="120000"/>
              </a:lnSpc>
              <a:spcBef>
                <a:spcPts val="0"/>
              </a:spcBef>
              <a:spcAft>
                <a:spcPts val="600"/>
              </a:spcAft>
            </a:pPr>
            <a:endParaRPr lang="en-US" sz="3200" dirty="0"/>
          </a:p>
        </p:txBody>
      </p:sp>
      <p:sp>
        <p:nvSpPr>
          <p:cNvPr id="4" name="Slide Number Placeholder 3">
            <a:extLst>
              <a:ext uri="{FF2B5EF4-FFF2-40B4-BE49-F238E27FC236}">
                <a16:creationId xmlns:a16="http://schemas.microsoft.com/office/drawing/2014/main" id="{1EDD256A-3138-4EC2-86CC-5BF5C37E004D}"/>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5</a:t>
            </a:fld>
            <a:endParaRPr lang="en-US">
              <a:solidFill>
                <a:srgbClr val="000000"/>
              </a:solidFill>
            </a:endParaRPr>
          </a:p>
        </p:txBody>
      </p:sp>
      <p:sp>
        <p:nvSpPr>
          <p:cNvPr id="6" name="TextBox 5">
            <a:extLst>
              <a:ext uri="{FF2B5EF4-FFF2-40B4-BE49-F238E27FC236}">
                <a16:creationId xmlns:a16="http://schemas.microsoft.com/office/drawing/2014/main" id="{D1BD49B9-6F37-4877-99BF-D84F1EA0B308}"/>
              </a:ext>
            </a:extLst>
          </p:cNvPr>
          <p:cNvSpPr txBox="1"/>
          <p:nvPr/>
        </p:nvSpPr>
        <p:spPr>
          <a:xfrm>
            <a:off x="9296400" y="997022"/>
            <a:ext cx="2667000" cy="2862322"/>
          </a:xfrm>
          <a:prstGeom prst="rect">
            <a:avLst/>
          </a:prstGeom>
          <a:solidFill>
            <a:srgbClr val="FFFF00"/>
          </a:solidFill>
          <a:ln w="38100">
            <a:solidFill>
              <a:srgbClr val="0070C0"/>
            </a:solidFill>
          </a:ln>
        </p:spPr>
        <p:txBody>
          <a:bodyPr wrap="square" rtlCol="0">
            <a:spAutoFit/>
          </a:bodyPr>
          <a:lstStyle/>
          <a:p>
            <a:r>
              <a:rPr lang="en-US" b="1" i="1" u="sng" dirty="0">
                <a:solidFill>
                  <a:srgbClr val="0070C0"/>
                </a:solidFill>
              </a:rPr>
              <a:t>“Bundle discount”</a:t>
            </a:r>
            <a:br>
              <a:rPr lang="en-US" b="1" i="1" dirty="0">
                <a:solidFill>
                  <a:srgbClr val="0070C0"/>
                </a:solidFill>
              </a:rPr>
            </a:br>
            <a:r>
              <a:rPr lang="en-US" b="1" i="1" dirty="0">
                <a:solidFill>
                  <a:srgbClr val="0070C0"/>
                </a:solidFill>
              </a:rPr>
              <a:t>15% discount off the list prices of my highly desirable product A if you also buy product B from me.</a:t>
            </a:r>
          </a:p>
          <a:p>
            <a:endParaRPr lang="en-US" sz="1800" b="1" i="1" dirty="0">
              <a:solidFill>
                <a:srgbClr val="0070C0"/>
              </a:solidFill>
            </a:endParaRPr>
          </a:p>
          <a:p>
            <a:r>
              <a:rPr lang="en-US" b="1" i="1" dirty="0">
                <a:solidFill>
                  <a:srgbClr val="0070C0"/>
                </a:solidFill>
              </a:rPr>
              <a:t>Or, 15% discount on both products if you buy both from me</a:t>
            </a:r>
            <a:endParaRPr lang="en-US" sz="1800" b="1" i="1" dirty="0">
              <a:solidFill>
                <a:srgbClr val="0070C0"/>
              </a:solidFill>
            </a:endParaRPr>
          </a:p>
        </p:txBody>
      </p:sp>
      <p:cxnSp>
        <p:nvCxnSpPr>
          <p:cNvPr id="7" name="Straight Arrow Connector 6">
            <a:extLst>
              <a:ext uri="{FF2B5EF4-FFF2-40B4-BE49-F238E27FC236}">
                <a16:creationId xmlns:a16="http://schemas.microsoft.com/office/drawing/2014/main" id="{1414DD5A-034C-4CC1-8C4C-33FABCDF262C}"/>
              </a:ext>
            </a:extLst>
          </p:cNvPr>
          <p:cNvCxnSpPr>
            <a:cxnSpLocks/>
          </p:cNvCxnSpPr>
          <p:nvPr/>
        </p:nvCxnSpPr>
        <p:spPr>
          <a:xfrm flipH="1">
            <a:off x="8365954" y="1686720"/>
            <a:ext cx="799295" cy="42086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17566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66A9B-BAB2-47E7-9B7E-7FD25B223AC0}"/>
              </a:ext>
            </a:extLst>
          </p:cNvPr>
          <p:cNvSpPr>
            <a:spLocks noGrp="1"/>
          </p:cNvSpPr>
          <p:nvPr>
            <p:ph type="title"/>
          </p:nvPr>
        </p:nvSpPr>
        <p:spPr/>
        <p:txBody>
          <a:bodyPr>
            <a:normAutofit/>
          </a:bodyPr>
          <a:lstStyle/>
          <a:p>
            <a:pPr algn="ctr"/>
            <a:r>
              <a:rPr lang="en-US" sz="3600" dirty="0"/>
              <a:t>Basic Analytics of the Price-Cost Tests </a:t>
            </a:r>
            <a:br>
              <a:rPr lang="en-US" sz="3600" dirty="0"/>
            </a:br>
            <a:r>
              <a:rPr lang="en-US" sz="3600" dirty="0"/>
              <a:t>Under Predatory Pricing Paradigm</a:t>
            </a:r>
          </a:p>
        </p:txBody>
      </p:sp>
      <p:sp>
        <p:nvSpPr>
          <p:cNvPr id="3" name="Text Placeholder 2">
            <a:extLst>
              <a:ext uri="{FF2B5EF4-FFF2-40B4-BE49-F238E27FC236}">
                <a16:creationId xmlns:a16="http://schemas.microsoft.com/office/drawing/2014/main" id="{885DDEFE-641C-4342-93DB-3DF3F146D3CB}"/>
              </a:ext>
            </a:extLst>
          </p:cNvPr>
          <p:cNvSpPr>
            <a:spLocks noGrp="1"/>
          </p:cNvSpPr>
          <p:nvPr>
            <p:ph type="body" idx="1"/>
          </p:nvPr>
        </p:nvSpPr>
        <p:spPr/>
        <p:txBody>
          <a:bodyPr/>
          <a:lstStyle/>
          <a:p>
            <a:pPr algn="ctr"/>
            <a:r>
              <a:rPr lang="en-US" dirty="0"/>
              <a:t> </a:t>
            </a:r>
          </a:p>
        </p:txBody>
      </p:sp>
      <p:sp>
        <p:nvSpPr>
          <p:cNvPr id="4" name="Slide Number Placeholder 3">
            <a:extLst>
              <a:ext uri="{FF2B5EF4-FFF2-40B4-BE49-F238E27FC236}">
                <a16:creationId xmlns:a16="http://schemas.microsoft.com/office/drawing/2014/main" id="{CFBC948B-40A5-475E-8DD8-C488651B2EAC}"/>
              </a:ext>
            </a:extLst>
          </p:cNvPr>
          <p:cNvSpPr>
            <a:spLocks noGrp="1"/>
          </p:cNvSpPr>
          <p:nvPr>
            <p:ph type="sldNum" sz="quarter" idx="12"/>
          </p:nvPr>
        </p:nvSpPr>
        <p:spPr/>
        <p:txBody>
          <a:bodyPr/>
          <a:lstStyle/>
          <a:p>
            <a:pPr>
              <a:defRPr/>
            </a:pPr>
            <a:fld id="{FCEC9F2B-13FC-45F9-9CE4-BCF6C2CCA50C}" type="slidenum">
              <a:rPr lang="en-US" smtClean="0">
                <a:solidFill>
                  <a:srgbClr val="000000"/>
                </a:solidFill>
              </a:rPr>
              <a:pPr>
                <a:defRPr/>
              </a:pPr>
              <a:t>6</a:t>
            </a:fld>
            <a:endParaRPr lang="en-US">
              <a:solidFill>
                <a:srgbClr val="000000"/>
              </a:solidFill>
            </a:endParaRPr>
          </a:p>
        </p:txBody>
      </p:sp>
    </p:spTree>
    <p:extLst>
      <p:ext uri="{BB962C8B-B14F-4D97-AF65-F5344CB8AC3E}">
        <p14:creationId xmlns:p14="http://schemas.microsoft.com/office/powerpoint/2010/main" val="12646668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7A4CB5-67DB-4B4D-9998-4319ABE0C74D}"/>
              </a:ext>
            </a:extLst>
          </p:cNvPr>
          <p:cNvSpPr>
            <a:spLocks noGrp="1"/>
          </p:cNvSpPr>
          <p:nvPr>
            <p:ph type="title"/>
          </p:nvPr>
        </p:nvSpPr>
        <p:spPr/>
        <p:txBody>
          <a:bodyPr>
            <a:normAutofit/>
          </a:bodyPr>
          <a:lstStyle/>
          <a:p>
            <a:r>
              <a:rPr lang="en-US" sz="3200" dirty="0"/>
              <a:t>Price/Cost Tests for Loyalty Discounts</a:t>
            </a:r>
          </a:p>
        </p:txBody>
      </p:sp>
      <p:sp>
        <p:nvSpPr>
          <p:cNvPr id="3" name="Content Placeholder 2">
            <a:extLst>
              <a:ext uri="{FF2B5EF4-FFF2-40B4-BE49-F238E27FC236}">
                <a16:creationId xmlns:a16="http://schemas.microsoft.com/office/drawing/2014/main" id="{26645F10-B02C-4517-9DD3-8A3B0DA13B68}"/>
              </a:ext>
            </a:extLst>
          </p:cNvPr>
          <p:cNvSpPr>
            <a:spLocks noGrp="1"/>
          </p:cNvSpPr>
          <p:nvPr>
            <p:ph idx="1"/>
          </p:nvPr>
        </p:nvSpPr>
        <p:spPr>
          <a:xfrm>
            <a:off x="815082" y="1555998"/>
            <a:ext cx="10005318" cy="5073401"/>
          </a:xfrm>
        </p:spPr>
        <p:txBody>
          <a:bodyPr>
            <a:normAutofit fontScale="85000" lnSpcReduction="20000"/>
          </a:bodyPr>
          <a:lstStyle/>
          <a:p>
            <a:pPr>
              <a:lnSpc>
                <a:spcPct val="110000"/>
              </a:lnSpc>
            </a:pPr>
            <a:r>
              <a:rPr lang="en-US" dirty="0"/>
              <a:t>Greater Complexity: Because price depends on the number of units purchased</a:t>
            </a:r>
          </a:p>
          <a:p>
            <a:pPr>
              <a:lnSpc>
                <a:spcPct val="110000"/>
              </a:lnSpc>
            </a:pPr>
            <a:r>
              <a:rPr lang="en-US" dirty="0"/>
              <a:t>Two possible price/cost tests (</a:t>
            </a:r>
            <a:r>
              <a:rPr lang="en-US" dirty="0" err="1"/>
              <a:t>PCTs</a:t>
            </a:r>
            <a:r>
              <a:rPr lang="en-US" dirty="0"/>
              <a:t>)</a:t>
            </a:r>
          </a:p>
          <a:p>
            <a:pPr lvl="1">
              <a:lnSpc>
                <a:spcPct val="110000"/>
              </a:lnSpc>
            </a:pPr>
            <a:r>
              <a:rPr lang="en-US" i="1" dirty="0">
                <a:solidFill>
                  <a:srgbClr val="C00000"/>
                </a:solidFill>
              </a:rPr>
              <a:t>APCT</a:t>
            </a:r>
            <a:r>
              <a:rPr lang="en-US" i="1" dirty="0"/>
              <a:t>: </a:t>
            </a:r>
            <a:r>
              <a:rPr lang="en-US" dirty="0"/>
              <a:t>Compare </a:t>
            </a:r>
            <a:r>
              <a:rPr lang="en-US" i="1" dirty="0">
                <a:solidFill>
                  <a:srgbClr val="C00000"/>
                </a:solidFill>
              </a:rPr>
              <a:t>Average price </a:t>
            </a:r>
            <a:r>
              <a:rPr lang="en-US" dirty="0"/>
              <a:t>(over all units) vs Cost</a:t>
            </a:r>
            <a:endParaRPr lang="en-US" i="1" dirty="0"/>
          </a:p>
          <a:p>
            <a:pPr lvl="1">
              <a:lnSpc>
                <a:spcPct val="110000"/>
              </a:lnSpc>
            </a:pPr>
            <a:r>
              <a:rPr lang="en-US" i="1" dirty="0">
                <a:solidFill>
                  <a:srgbClr val="C00000"/>
                </a:solidFill>
              </a:rPr>
              <a:t>IPCT: </a:t>
            </a:r>
            <a:r>
              <a:rPr lang="en-US" dirty="0"/>
              <a:t>Compare </a:t>
            </a:r>
            <a:r>
              <a:rPr lang="en-US" i="1" dirty="0">
                <a:solidFill>
                  <a:srgbClr val="C00000"/>
                </a:solidFill>
              </a:rPr>
              <a:t>Incremental </a:t>
            </a:r>
            <a:r>
              <a:rPr lang="en-US" dirty="0">
                <a:solidFill>
                  <a:srgbClr val="C00000"/>
                </a:solidFill>
              </a:rPr>
              <a:t>price </a:t>
            </a:r>
            <a:r>
              <a:rPr lang="en-US" dirty="0"/>
              <a:t>(evaluated over additional units purchased in response to CPP) vs Cost</a:t>
            </a:r>
            <a:endParaRPr lang="en-US" i="1" dirty="0"/>
          </a:p>
          <a:p>
            <a:pPr>
              <a:lnSpc>
                <a:spcPct val="110000"/>
              </a:lnSpc>
            </a:pPr>
            <a:r>
              <a:rPr lang="en-US" b="1" dirty="0"/>
              <a:t>Even as predatory pricing, </a:t>
            </a:r>
            <a:r>
              <a:rPr lang="en-US" b="1" dirty="0" err="1"/>
              <a:t>IPCT</a:t>
            </a:r>
            <a:r>
              <a:rPr lang="en-US" b="1" dirty="0"/>
              <a:t> is more appropriate than </a:t>
            </a:r>
            <a:r>
              <a:rPr lang="en-US" b="1" dirty="0" err="1"/>
              <a:t>APCT</a:t>
            </a:r>
            <a:r>
              <a:rPr lang="en-US" b="1" dirty="0"/>
              <a:t> for determining whether dominant firm is engaged in profit-sacrifice</a:t>
            </a:r>
          </a:p>
          <a:p>
            <a:pPr lvl="1">
              <a:lnSpc>
                <a:spcPct val="110000"/>
              </a:lnSpc>
            </a:pPr>
            <a:r>
              <a:rPr lang="en-US" dirty="0"/>
              <a:t>Some sales by monopolist are </a:t>
            </a:r>
            <a:r>
              <a:rPr lang="en-US" b="1" dirty="0">
                <a:solidFill>
                  <a:srgbClr val="C00000"/>
                </a:solidFill>
              </a:rPr>
              <a:t>“non-contestable” demand </a:t>
            </a:r>
            <a:br>
              <a:rPr lang="en-US" b="1" dirty="0">
                <a:solidFill>
                  <a:srgbClr val="C00000"/>
                </a:solidFill>
              </a:rPr>
            </a:br>
            <a:r>
              <a:rPr lang="en-US" dirty="0"/>
              <a:t>(i.e., </a:t>
            </a:r>
            <a:r>
              <a:rPr lang="en-US" b="1" i="1" dirty="0">
                <a:solidFill>
                  <a:srgbClr val="C00000"/>
                </a:solidFill>
              </a:rPr>
              <a:t>“must have” purchases from monopolist</a:t>
            </a:r>
            <a:r>
              <a:rPr lang="en-US" dirty="0"/>
              <a:t>) </a:t>
            </a:r>
          </a:p>
          <a:p>
            <a:pPr lvl="1">
              <a:lnSpc>
                <a:spcPct val="110000"/>
              </a:lnSpc>
            </a:pPr>
            <a:r>
              <a:rPr lang="en-US" dirty="0"/>
              <a:t>Entrant is really competing for only some of the buyer’s purchases -- </a:t>
            </a:r>
            <a:r>
              <a:rPr lang="en-US" b="1" dirty="0">
                <a:solidFill>
                  <a:srgbClr val="C00000"/>
                </a:solidFill>
              </a:rPr>
              <a:t>“contestable” demand</a:t>
            </a:r>
            <a:r>
              <a:rPr lang="en-US" dirty="0"/>
              <a:t>. </a:t>
            </a:r>
          </a:p>
          <a:p>
            <a:pPr lvl="1">
              <a:lnSpc>
                <a:spcPct val="110000"/>
              </a:lnSpc>
            </a:pPr>
            <a:r>
              <a:rPr lang="en-US" dirty="0"/>
              <a:t>ICPT calculates the firm’s effective revenue and price for the “contestable” units.</a:t>
            </a:r>
          </a:p>
          <a:p>
            <a:pPr>
              <a:lnSpc>
                <a:spcPct val="110000"/>
              </a:lnSpc>
            </a:pPr>
            <a:r>
              <a:rPr lang="en-US" b="1" i="1" dirty="0">
                <a:solidFill>
                  <a:srgbClr val="C00000"/>
                </a:solidFill>
              </a:rPr>
              <a:t>Brooke Group Extension </a:t>
            </a:r>
            <a:r>
              <a:rPr lang="en-US" b="1" dirty="0">
                <a:solidFill>
                  <a:srgbClr val="C00000"/>
                </a:solidFill>
              </a:rPr>
              <a:t>Theory: If the incremental price is less than the cost, then monopolist is sacrificing profits to sell those contestable units</a:t>
            </a:r>
          </a:p>
          <a:p>
            <a:pPr lvl="1">
              <a:lnSpc>
                <a:spcPct val="110000"/>
              </a:lnSpc>
            </a:pPr>
            <a:endParaRPr lang="en-US" dirty="0"/>
          </a:p>
        </p:txBody>
      </p:sp>
      <p:sp>
        <p:nvSpPr>
          <p:cNvPr id="4" name="Slide Number Placeholder 3">
            <a:extLst>
              <a:ext uri="{FF2B5EF4-FFF2-40B4-BE49-F238E27FC236}">
                <a16:creationId xmlns:a16="http://schemas.microsoft.com/office/drawing/2014/main" id="{DF9F8665-DDFC-4496-857B-5D6AE59DB254}"/>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7</a:t>
            </a:fld>
            <a:endParaRPr lang="en-US">
              <a:solidFill>
                <a:srgbClr val="000000"/>
              </a:solidFill>
            </a:endParaRPr>
          </a:p>
        </p:txBody>
      </p:sp>
    </p:spTree>
    <p:extLst>
      <p:ext uri="{BB962C8B-B14F-4D97-AF65-F5344CB8AC3E}">
        <p14:creationId xmlns:p14="http://schemas.microsoft.com/office/powerpoint/2010/main" val="131165624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60872A-9910-4C50-AA78-9F7ECA1752D1}"/>
              </a:ext>
            </a:extLst>
          </p:cNvPr>
          <p:cNvSpPr>
            <a:spLocks noGrp="1"/>
          </p:cNvSpPr>
          <p:nvPr>
            <p:ph type="title"/>
          </p:nvPr>
        </p:nvSpPr>
        <p:spPr>
          <a:xfrm>
            <a:off x="96520" y="-97831"/>
            <a:ext cx="10896600" cy="1325563"/>
          </a:xfrm>
        </p:spPr>
        <p:txBody>
          <a:bodyPr>
            <a:normAutofit/>
          </a:bodyPr>
          <a:lstStyle/>
          <a:p>
            <a:r>
              <a:rPr lang="en-US" sz="3200" dirty="0"/>
              <a:t>Simple Example: Lump Sum Rebate in Exchange for Exclusivity</a:t>
            </a:r>
          </a:p>
        </p:txBody>
      </p:sp>
      <p:sp>
        <p:nvSpPr>
          <p:cNvPr id="3" name="Content Placeholder 2">
            <a:extLst>
              <a:ext uri="{FF2B5EF4-FFF2-40B4-BE49-F238E27FC236}">
                <a16:creationId xmlns:a16="http://schemas.microsoft.com/office/drawing/2014/main" id="{1C114324-631A-4A7F-9045-25D166A443B7}"/>
              </a:ext>
            </a:extLst>
          </p:cNvPr>
          <p:cNvSpPr>
            <a:spLocks noGrp="1"/>
          </p:cNvSpPr>
          <p:nvPr>
            <p:ph idx="1"/>
          </p:nvPr>
        </p:nvSpPr>
        <p:spPr>
          <a:xfrm>
            <a:off x="424793" y="990600"/>
            <a:ext cx="10554450" cy="6126162"/>
          </a:xfrm>
        </p:spPr>
        <p:txBody>
          <a:bodyPr>
            <a:normAutofit/>
          </a:bodyPr>
          <a:lstStyle/>
          <a:p>
            <a:r>
              <a:rPr lang="en-US" sz="2400" dirty="0"/>
              <a:t>Outcome </a:t>
            </a:r>
            <a:r>
              <a:rPr lang="en-US" sz="2400" i="1" dirty="0"/>
              <a:t>absent loyalty discount</a:t>
            </a:r>
          </a:p>
          <a:p>
            <a:pPr lvl="1"/>
            <a:r>
              <a:rPr lang="en-US" sz="2000" u="sng" dirty="0"/>
              <a:t>Monopolist</a:t>
            </a:r>
            <a:r>
              <a:rPr lang="en-US" sz="2000" dirty="0"/>
              <a:t>: price = </a:t>
            </a:r>
            <a:r>
              <a:rPr lang="en-US" sz="2000" dirty="0">
                <a:solidFill>
                  <a:srgbClr val="C00000"/>
                </a:solidFill>
              </a:rPr>
              <a:t>$100</a:t>
            </a:r>
            <a:r>
              <a:rPr lang="en-US" sz="2000" dirty="0"/>
              <a:t>; </a:t>
            </a:r>
            <a:r>
              <a:rPr lang="en-US" sz="2000" b="1" dirty="0">
                <a:highlight>
                  <a:srgbClr val="00FF00"/>
                </a:highlight>
              </a:rPr>
              <a:t>output = </a:t>
            </a:r>
            <a:r>
              <a:rPr lang="en-US" sz="2000" b="1" dirty="0">
                <a:solidFill>
                  <a:srgbClr val="0070C0"/>
                </a:solidFill>
                <a:highlight>
                  <a:srgbClr val="00FF00"/>
                </a:highlight>
              </a:rPr>
              <a:t>70</a:t>
            </a:r>
            <a:r>
              <a:rPr lang="en-US" sz="2000" b="1" dirty="0"/>
              <a:t>; </a:t>
            </a:r>
            <a:r>
              <a:rPr lang="en-US" sz="2000" dirty="0"/>
              <a:t>marginal cost = $60; profits = 70 x $40 =  $2800</a:t>
            </a:r>
          </a:p>
          <a:p>
            <a:pPr lvl="1"/>
            <a:r>
              <a:rPr lang="en-US" sz="2000" u="sng" dirty="0"/>
              <a:t>Entrant</a:t>
            </a:r>
            <a:r>
              <a:rPr lang="en-US" sz="2000" dirty="0"/>
              <a:t>: price = </a:t>
            </a:r>
            <a:r>
              <a:rPr lang="en-US" sz="2000" dirty="0">
                <a:solidFill>
                  <a:srgbClr val="C00000"/>
                </a:solidFill>
              </a:rPr>
              <a:t>$71</a:t>
            </a:r>
            <a:r>
              <a:rPr lang="en-US" sz="2000" dirty="0"/>
              <a:t>; marginal cost = $70; </a:t>
            </a:r>
            <a:r>
              <a:rPr lang="en-US" sz="2000" b="1" dirty="0">
                <a:highlight>
                  <a:srgbClr val="00FF00"/>
                </a:highlight>
              </a:rPr>
              <a:t>output = </a:t>
            </a:r>
            <a:r>
              <a:rPr lang="en-US" sz="2000" b="1" dirty="0">
                <a:solidFill>
                  <a:srgbClr val="0070C0"/>
                </a:solidFill>
                <a:highlight>
                  <a:srgbClr val="00FF00"/>
                </a:highlight>
              </a:rPr>
              <a:t>30 </a:t>
            </a:r>
          </a:p>
          <a:p>
            <a:r>
              <a:rPr lang="en-US" sz="2400" dirty="0"/>
              <a:t>Monopolist payment for exclusive</a:t>
            </a:r>
          </a:p>
          <a:p>
            <a:pPr lvl="1"/>
            <a:r>
              <a:rPr lang="en-US" sz="2000" dirty="0">
                <a:solidFill>
                  <a:srgbClr val="C00000"/>
                </a:solidFill>
              </a:rPr>
              <a:t>Suppose Lump sum rebate = $1500</a:t>
            </a:r>
            <a:r>
              <a:rPr lang="en-US" sz="2000" dirty="0"/>
              <a:t>, </a:t>
            </a:r>
            <a:r>
              <a:rPr lang="en-US" sz="2000" i="1" dirty="0"/>
              <a:t>if consumer buys 100% (exclusively) from monopolist</a:t>
            </a:r>
          </a:p>
          <a:p>
            <a:pPr lvl="1"/>
            <a:r>
              <a:rPr lang="en-US" sz="2000" dirty="0"/>
              <a:t>Monopolist output rises from </a:t>
            </a:r>
            <a:r>
              <a:rPr lang="en-US" sz="2000" b="1" dirty="0">
                <a:highlight>
                  <a:srgbClr val="00FF00"/>
                </a:highlight>
              </a:rPr>
              <a:t>70 </a:t>
            </a:r>
            <a:r>
              <a:rPr lang="en-US" sz="2000" dirty="0">
                <a:highlight>
                  <a:srgbClr val="00FF00"/>
                </a:highlight>
              </a:rPr>
              <a:t>to </a:t>
            </a:r>
            <a:r>
              <a:rPr lang="en-US" sz="2000" b="1" dirty="0">
                <a:highlight>
                  <a:srgbClr val="00FF00"/>
                </a:highlight>
              </a:rPr>
              <a:t>100</a:t>
            </a:r>
            <a:r>
              <a:rPr lang="en-US" sz="2000" dirty="0"/>
              <a:t>, but profits fall, </a:t>
            </a:r>
            <a:r>
              <a:rPr lang="en-US" sz="2000" i="1" dirty="0"/>
              <a:t>relative to no rebate</a:t>
            </a:r>
            <a:r>
              <a:rPr lang="en-US" sz="2000" dirty="0"/>
              <a:t> !</a:t>
            </a:r>
          </a:p>
          <a:p>
            <a:pPr lvl="2"/>
            <a:r>
              <a:rPr lang="en-US" sz="1800" dirty="0"/>
              <a:t>Profits = (</a:t>
            </a:r>
            <a:r>
              <a:rPr lang="en-US" sz="1800" b="1" dirty="0">
                <a:highlight>
                  <a:srgbClr val="00FF00"/>
                </a:highlight>
              </a:rPr>
              <a:t>100</a:t>
            </a:r>
            <a:r>
              <a:rPr lang="en-US" sz="1800" b="1" dirty="0"/>
              <a:t> </a:t>
            </a:r>
            <a:r>
              <a:rPr lang="en-US" sz="1800" dirty="0"/>
              <a:t>x $40) - $1500 = $2500 &lt; $2800</a:t>
            </a:r>
          </a:p>
          <a:p>
            <a:pPr lvl="2"/>
            <a:r>
              <a:rPr lang="en-US" sz="1800" dirty="0"/>
              <a:t>Incremental revenue (net of lump sum)= </a:t>
            </a:r>
            <a:r>
              <a:rPr lang="en-US" sz="1800" b="1" dirty="0">
                <a:highlight>
                  <a:srgbClr val="00FF00"/>
                </a:highlight>
              </a:rPr>
              <a:t>30</a:t>
            </a:r>
            <a:r>
              <a:rPr lang="en-US" sz="1800" b="1" dirty="0"/>
              <a:t> </a:t>
            </a:r>
            <a:r>
              <a:rPr lang="en-US" sz="1800" dirty="0"/>
              <a:t>x $100 - $1500 = $1500</a:t>
            </a:r>
          </a:p>
          <a:p>
            <a:pPr lvl="2"/>
            <a:r>
              <a:rPr lang="en-US" sz="1800" dirty="0"/>
              <a:t>Incremental (variable) costs = (</a:t>
            </a:r>
            <a:r>
              <a:rPr lang="en-US" sz="1800" b="1" dirty="0">
                <a:highlight>
                  <a:srgbClr val="00FF00"/>
                </a:highlight>
              </a:rPr>
              <a:t>30</a:t>
            </a:r>
            <a:r>
              <a:rPr lang="en-US" sz="1800" b="1" dirty="0"/>
              <a:t> </a:t>
            </a:r>
            <a:r>
              <a:rPr lang="en-US" sz="1800" dirty="0"/>
              <a:t>x $60) = </a:t>
            </a:r>
            <a:r>
              <a:rPr lang="en-US" sz="1800" dirty="0">
                <a:highlight>
                  <a:srgbClr val="FFFF00"/>
                </a:highlight>
              </a:rPr>
              <a:t>$1800   </a:t>
            </a:r>
            <a:r>
              <a:rPr lang="en-US" sz="1800" b="1" dirty="0">
                <a:highlight>
                  <a:srgbClr val="FFFF00"/>
                </a:highlight>
              </a:rPr>
              <a:t>&gt; $1500</a:t>
            </a:r>
          </a:p>
          <a:p>
            <a:pPr lvl="2"/>
            <a:r>
              <a:rPr lang="en-US" sz="1800" dirty="0">
                <a:solidFill>
                  <a:srgbClr val="C00000"/>
                </a:solidFill>
              </a:rPr>
              <a:t>Thus, incremental revenue &lt; incremental cost</a:t>
            </a:r>
          </a:p>
          <a:p>
            <a:pPr lvl="1"/>
            <a:r>
              <a:rPr lang="en-US" sz="2000" dirty="0"/>
              <a:t>Can convert into “incremental price” vs incremental cost</a:t>
            </a:r>
            <a:endParaRPr lang="en-US" sz="2200" dirty="0"/>
          </a:p>
          <a:p>
            <a:pPr lvl="2"/>
            <a:r>
              <a:rPr lang="en-US" sz="1800" dirty="0"/>
              <a:t>Incremental “price” (net of lump sum payment)= $1500/</a:t>
            </a:r>
            <a:r>
              <a:rPr lang="en-US" sz="1800" dirty="0">
                <a:highlight>
                  <a:srgbClr val="00FF00"/>
                </a:highlight>
              </a:rPr>
              <a:t>30</a:t>
            </a:r>
            <a:r>
              <a:rPr lang="en-US" sz="1800" dirty="0"/>
              <a:t> units =  </a:t>
            </a:r>
            <a:r>
              <a:rPr lang="en-US" sz="1800" b="1" dirty="0">
                <a:solidFill>
                  <a:srgbClr val="C00000"/>
                </a:solidFill>
              </a:rPr>
              <a:t>$50 </a:t>
            </a:r>
          </a:p>
          <a:p>
            <a:pPr lvl="2"/>
            <a:r>
              <a:rPr lang="en-US" b="1" i="1" dirty="0"/>
              <a:t>Incremental price &lt; marginal cost = </a:t>
            </a:r>
            <a:r>
              <a:rPr lang="en-US" b="1" i="1" dirty="0">
                <a:solidFill>
                  <a:srgbClr val="C00000"/>
                </a:solidFill>
              </a:rPr>
              <a:t>$60</a:t>
            </a:r>
          </a:p>
          <a:p>
            <a:pPr lvl="1"/>
            <a:r>
              <a:rPr lang="en-US" sz="2000" dirty="0"/>
              <a:t>But, suppose lump sum rebate is only (say) $1000, </a:t>
            </a:r>
          </a:p>
          <a:p>
            <a:pPr lvl="2"/>
            <a:r>
              <a:rPr lang="en-US" sz="1800" dirty="0"/>
              <a:t>Now, incremental revenue &gt; incremental cost; </a:t>
            </a:r>
          </a:p>
          <a:p>
            <a:pPr lvl="2"/>
            <a:r>
              <a:rPr lang="en-US" sz="1800" dirty="0"/>
              <a:t>Incremental price = $2000/30 = </a:t>
            </a:r>
            <a:r>
              <a:rPr lang="en-US" sz="1800" dirty="0">
                <a:solidFill>
                  <a:srgbClr val="C00000"/>
                </a:solidFill>
              </a:rPr>
              <a:t>$67 </a:t>
            </a:r>
            <a:r>
              <a:rPr lang="en-US" sz="1800" dirty="0"/>
              <a:t>&gt; $50 = marginal cost</a:t>
            </a:r>
          </a:p>
          <a:p>
            <a:pPr marL="457200" lvl="1" indent="0">
              <a:buNone/>
            </a:pPr>
            <a:endParaRPr lang="en-US" sz="2000" dirty="0"/>
          </a:p>
          <a:p>
            <a:pPr lvl="1"/>
            <a:endParaRPr lang="en-US" sz="2000" dirty="0"/>
          </a:p>
          <a:p>
            <a:pPr lvl="1"/>
            <a:endParaRPr lang="en-US" sz="2000" dirty="0"/>
          </a:p>
        </p:txBody>
      </p:sp>
      <p:sp>
        <p:nvSpPr>
          <p:cNvPr id="4" name="Slide Number Placeholder 3">
            <a:extLst>
              <a:ext uri="{FF2B5EF4-FFF2-40B4-BE49-F238E27FC236}">
                <a16:creationId xmlns:a16="http://schemas.microsoft.com/office/drawing/2014/main" id="{2B454C02-BA1C-4FEB-96D2-2F248FE2F239}"/>
              </a:ext>
            </a:extLst>
          </p:cNvPr>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8</a:t>
            </a:fld>
            <a:endParaRPr lang="en-US">
              <a:solidFill>
                <a:srgbClr val="000000"/>
              </a:solidFill>
            </a:endParaRPr>
          </a:p>
        </p:txBody>
      </p:sp>
      <p:sp>
        <p:nvSpPr>
          <p:cNvPr id="5" name="TextBox 4">
            <a:extLst>
              <a:ext uri="{FF2B5EF4-FFF2-40B4-BE49-F238E27FC236}">
                <a16:creationId xmlns:a16="http://schemas.microsoft.com/office/drawing/2014/main" id="{B1770F08-4036-44E4-8EA6-3D39F6DC1FE6}"/>
              </a:ext>
            </a:extLst>
          </p:cNvPr>
          <p:cNvSpPr txBox="1"/>
          <p:nvPr/>
        </p:nvSpPr>
        <p:spPr>
          <a:xfrm>
            <a:off x="9220200" y="3590399"/>
            <a:ext cx="2362201" cy="1323439"/>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Entrant cannot match this deal since its marginal cost = $70 &gt;&gt;$50</a:t>
            </a:r>
          </a:p>
        </p:txBody>
      </p:sp>
      <p:cxnSp>
        <p:nvCxnSpPr>
          <p:cNvPr id="6" name="Straight Arrow Connector 5">
            <a:extLst>
              <a:ext uri="{FF2B5EF4-FFF2-40B4-BE49-F238E27FC236}">
                <a16:creationId xmlns:a16="http://schemas.microsoft.com/office/drawing/2014/main" id="{9DD8EA23-D81F-4274-8661-D2188B73EA5E}"/>
              </a:ext>
            </a:extLst>
          </p:cNvPr>
          <p:cNvCxnSpPr>
            <a:cxnSpLocks/>
          </p:cNvCxnSpPr>
          <p:nvPr/>
        </p:nvCxnSpPr>
        <p:spPr>
          <a:xfrm flipH="1">
            <a:off x="8313931" y="4486354"/>
            <a:ext cx="807379" cy="3192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70CA950E-6EA9-4751-BB2F-728D027970F5}"/>
              </a:ext>
            </a:extLst>
          </p:cNvPr>
          <p:cNvSpPr txBox="1"/>
          <p:nvPr/>
        </p:nvSpPr>
        <p:spPr>
          <a:xfrm>
            <a:off x="7382914" y="5705812"/>
            <a:ext cx="3476792" cy="1015663"/>
          </a:xfrm>
          <a:prstGeom prst="rect">
            <a:avLst/>
          </a:prstGeom>
          <a:noFill/>
          <a:ln w="38100">
            <a:solidFill>
              <a:srgbClr val="0070C0"/>
            </a:solidFill>
          </a:ln>
        </p:spPr>
        <p:txBody>
          <a:bodyPr wrap="square" rtlCol="0">
            <a:spAutoFit/>
          </a:bodyPr>
          <a:lstStyle/>
          <a:p>
            <a:r>
              <a:rPr lang="en-US" sz="2000" b="1" dirty="0">
                <a:solidFill>
                  <a:srgbClr val="0070C0"/>
                </a:solidFill>
              </a:rPr>
              <a:t>Entrant still cannot match this deal since its marginal cost = $70 &gt;&gt;$67</a:t>
            </a:r>
          </a:p>
        </p:txBody>
      </p:sp>
      <p:cxnSp>
        <p:nvCxnSpPr>
          <p:cNvPr id="9" name="Straight Arrow Connector 8">
            <a:extLst>
              <a:ext uri="{FF2B5EF4-FFF2-40B4-BE49-F238E27FC236}">
                <a16:creationId xmlns:a16="http://schemas.microsoft.com/office/drawing/2014/main" id="{055D8631-4367-453A-9F07-6055BE86C26C}"/>
              </a:ext>
            </a:extLst>
          </p:cNvPr>
          <p:cNvCxnSpPr>
            <a:cxnSpLocks/>
          </p:cNvCxnSpPr>
          <p:nvPr/>
        </p:nvCxnSpPr>
        <p:spPr>
          <a:xfrm flipH="1" flipV="1">
            <a:off x="5544820" y="6445249"/>
            <a:ext cx="1667302" cy="9366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62575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Box 10">
            <a:extLst>
              <a:ext uri="{FF2B5EF4-FFF2-40B4-BE49-F238E27FC236}">
                <a16:creationId xmlns:a16="http://schemas.microsoft.com/office/drawing/2014/main" id="{E3FF12A4-0AE7-44D6-BD2A-D173B2286CCB}"/>
              </a:ext>
            </a:extLst>
          </p:cNvPr>
          <p:cNvSpPr txBox="1"/>
          <p:nvPr/>
        </p:nvSpPr>
        <p:spPr>
          <a:xfrm>
            <a:off x="7754309" y="4269776"/>
            <a:ext cx="4342441" cy="2523768"/>
          </a:xfrm>
          <a:prstGeom prst="rect">
            <a:avLst/>
          </a:prstGeom>
          <a:solidFill>
            <a:srgbClr val="FFFF00"/>
          </a:solidFill>
          <a:ln w="38100">
            <a:solidFill>
              <a:srgbClr val="0070C0"/>
            </a:solidFill>
          </a:ln>
        </p:spPr>
        <p:txBody>
          <a:bodyPr wrap="square" rtlCol="0">
            <a:spAutoFit/>
          </a:bodyPr>
          <a:lstStyle/>
          <a:p>
            <a:r>
              <a:rPr lang="en-US" sz="2000" b="1" i="1" dirty="0">
                <a:solidFill>
                  <a:srgbClr val="0070C0"/>
                </a:solidFill>
              </a:rPr>
              <a:t>“Average Price” is </a:t>
            </a:r>
            <a:r>
              <a:rPr lang="en-US" sz="2000" b="1" dirty="0">
                <a:solidFill>
                  <a:srgbClr val="0070C0"/>
                </a:solidFill>
              </a:rPr>
              <a:t>$90.  </a:t>
            </a:r>
          </a:p>
          <a:p>
            <a:endParaRPr lang="en-US" b="1" dirty="0">
              <a:solidFill>
                <a:srgbClr val="0070C0"/>
              </a:solidFill>
            </a:endParaRPr>
          </a:p>
          <a:p>
            <a:r>
              <a:rPr lang="en-US" sz="2000" b="1" dirty="0">
                <a:solidFill>
                  <a:srgbClr val="0070C0"/>
                </a:solidFill>
              </a:rPr>
              <a:t>But, </a:t>
            </a:r>
            <a:r>
              <a:rPr lang="en-US" sz="2000" b="1" i="1" dirty="0">
                <a:solidFill>
                  <a:srgbClr val="0070C0"/>
                </a:solidFill>
              </a:rPr>
              <a:t>“Incremental price” </a:t>
            </a:r>
            <a:r>
              <a:rPr lang="en-US" sz="2000" b="1" dirty="0">
                <a:solidFill>
                  <a:srgbClr val="0070C0"/>
                </a:solidFill>
              </a:rPr>
              <a:t>is only $55?</a:t>
            </a:r>
          </a:p>
          <a:p>
            <a:endParaRPr lang="en-US" sz="2000" b="1" dirty="0">
              <a:solidFill>
                <a:srgbClr val="0070C0"/>
              </a:solidFill>
            </a:endParaRPr>
          </a:p>
          <a:p>
            <a:r>
              <a:rPr lang="en-US" sz="2000" b="1" dirty="0">
                <a:solidFill>
                  <a:srgbClr val="0070C0"/>
                </a:solidFill>
              </a:rPr>
              <a:t>Thus, if incremental (variable) cost is $60, the firm passes the average price version of test but fails the incremental price version</a:t>
            </a:r>
          </a:p>
        </p:txBody>
      </p:sp>
      <p:sp>
        <p:nvSpPr>
          <p:cNvPr id="2" name="Title 1"/>
          <p:cNvSpPr>
            <a:spLocks noGrp="1"/>
          </p:cNvSpPr>
          <p:nvPr>
            <p:ph type="title"/>
          </p:nvPr>
        </p:nvSpPr>
        <p:spPr>
          <a:xfrm>
            <a:off x="381000" y="-147197"/>
            <a:ext cx="10081196" cy="990600"/>
          </a:xfrm>
        </p:spPr>
        <p:txBody>
          <a:bodyPr>
            <a:noAutofit/>
          </a:bodyPr>
          <a:lstStyle/>
          <a:p>
            <a:r>
              <a:rPr lang="en-US" dirty="0"/>
              <a:t>Example: Market Share Discount at Threshold Share of 90%</a:t>
            </a:r>
            <a:endParaRPr lang="en-US" sz="3200" dirty="0"/>
          </a:p>
        </p:txBody>
      </p:sp>
      <p:sp>
        <p:nvSpPr>
          <p:cNvPr id="3" name="Content Placeholder 2"/>
          <p:cNvSpPr>
            <a:spLocks noGrp="1"/>
          </p:cNvSpPr>
          <p:nvPr>
            <p:ph idx="1"/>
          </p:nvPr>
        </p:nvSpPr>
        <p:spPr>
          <a:xfrm>
            <a:off x="-62584" y="843403"/>
            <a:ext cx="7337996" cy="5959476"/>
          </a:xfrm>
        </p:spPr>
        <p:txBody>
          <a:bodyPr>
            <a:normAutofit/>
          </a:bodyPr>
          <a:lstStyle/>
          <a:p>
            <a:pPr marL="182880" lvl="1"/>
            <a:r>
              <a:rPr lang="en-US" sz="2200" b="1" u="sng" dirty="0"/>
              <a:t>Assumed Facts: Same as Previous Slide  </a:t>
            </a:r>
          </a:p>
          <a:p>
            <a:pPr marL="457200" lvl="2"/>
            <a:r>
              <a:rPr lang="en-US" sz="1900" dirty="0"/>
              <a:t>Monopolist charges initial (pre-entry) price of </a:t>
            </a:r>
            <a:r>
              <a:rPr lang="en-US" sz="1900" dirty="0">
                <a:solidFill>
                  <a:srgbClr val="C00000"/>
                </a:solidFill>
              </a:rPr>
              <a:t>$100 </a:t>
            </a:r>
            <a:r>
              <a:rPr lang="en-US" sz="1900" dirty="0"/>
              <a:t>to distributor customers </a:t>
            </a:r>
          </a:p>
          <a:p>
            <a:pPr marL="457200" lvl="2"/>
            <a:r>
              <a:rPr lang="en-US" sz="1900" dirty="0"/>
              <a:t>Suppose that entry occurs and monopolist maintains non-exclusive price of $100, and entrant sets price of </a:t>
            </a:r>
            <a:r>
              <a:rPr lang="en-US" sz="1900" dirty="0">
                <a:solidFill>
                  <a:srgbClr val="C00000"/>
                </a:solidFill>
              </a:rPr>
              <a:t>$71</a:t>
            </a:r>
            <a:r>
              <a:rPr lang="en-US" sz="1900" dirty="0"/>
              <a:t>.</a:t>
            </a:r>
          </a:p>
          <a:p>
            <a:pPr marL="457200" lvl="2"/>
            <a:r>
              <a:rPr lang="en-US" sz="1900" b="1" dirty="0"/>
              <a:t>Suppose distributor would purchase </a:t>
            </a:r>
            <a:r>
              <a:rPr lang="en-US" sz="1900" b="1" dirty="0">
                <a:solidFill>
                  <a:srgbClr val="C00000"/>
                </a:solidFill>
                <a:highlight>
                  <a:srgbClr val="00FF00"/>
                </a:highlight>
              </a:rPr>
              <a:t>70 units</a:t>
            </a:r>
            <a:r>
              <a:rPr lang="en-US" sz="1900" b="1" dirty="0">
                <a:solidFill>
                  <a:srgbClr val="C00000"/>
                </a:solidFill>
              </a:rPr>
              <a:t> </a:t>
            </a:r>
            <a:r>
              <a:rPr lang="en-US" sz="1900" b="1" dirty="0"/>
              <a:t>from monopolist and </a:t>
            </a:r>
            <a:r>
              <a:rPr lang="en-US" sz="1900" b="1" dirty="0">
                <a:solidFill>
                  <a:srgbClr val="C00000"/>
                </a:solidFill>
                <a:highlight>
                  <a:srgbClr val="00FF00"/>
                </a:highlight>
              </a:rPr>
              <a:t>30 units</a:t>
            </a:r>
            <a:r>
              <a:rPr lang="en-US" sz="1900" b="1" dirty="0">
                <a:solidFill>
                  <a:srgbClr val="C00000"/>
                </a:solidFill>
              </a:rPr>
              <a:t> </a:t>
            </a:r>
            <a:r>
              <a:rPr lang="en-US" sz="1900" b="1" dirty="0"/>
              <a:t>from entrant, given these prices.</a:t>
            </a:r>
          </a:p>
          <a:p>
            <a:pPr marL="731520" lvl="3"/>
            <a:endParaRPr lang="en-US" sz="1900" dirty="0">
              <a:solidFill>
                <a:srgbClr val="0070C0"/>
              </a:solidFill>
            </a:endParaRPr>
          </a:p>
          <a:p>
            <a:pPr marL="274320" lvl="2"/>
            <a:r>
              <a:rPr lang="en-US" sz="2200" b="1" i="1" u="sng" dirty="0"/>
              <a:t>Now</a:t>
            </a:r>
            <a:r>
              <a:rPr lang="en-US" sz="2200" b="1" u="sng" dirty="0"/>
              <a:t>, Suppose Monopolist adopts market share discount</a:t>
            </a:r>
            <a:endParaRPr lang="en-US" sz="1900" b="1" u="sng" dirty="0"/>
          </a:p>
          <a:p>
            <a:pPr marL="457200" lvl="2"/>
            <a:r>
              <a:rPr lang="en-US" sz="1900" b="1" dirty="0">
                <a:solidFill>
                  <a:srgbClr val="C00000"/>
                </a:solidFill>
                <a:highlight>
                  <a:srgbClr val="FFFF00"/>
                </a:highlight>
              </a:rPr>
              <a:t>Price = $90/unit, </a:t>
            </a:r>
            <a:r>
              <a:rPr lang="en-US" sz="1900" b="1" i="1" dirty="0">
                <a:solidFill>
                  <a:srgbClr val="C00000"/>
                </a:solidFill>
                <a:highlight>
                  <a:srgbClr val="FFFF00"/>
                </a:highlight>
              </a:rPr>
              <a:t>if buy at least </a:t>
            </a:r>
            <a:r>
              <a:rPr lang="en-US" sz="1900" b="1" i="1" dirty="0">
                <a:solidFill>
                  <a:srgbClr val="C00000"/>
                </a:solidFill>
                <a:highlight>
                  <a:srgbClr val="00FF00"/>
                </a:highlight>
              </a:rPr>
              <a:t>90</a:t>
            </a:r>
            <a:r>
              <a:rPr lang="en-US" sz="1900" b="1" i="1" dirty="0">
                <a:solidFill>
                  <a:srgbClr val="C00000"/>
                </a:solidFill>
                <a:highlight>
                  <a:srgbClr val="FFFF00"/>
                </a:highlight>
              </a:rPr>
              <a:t> units (i.e., 90% purchase share)</a:t>
            </a:r>
            <a:br>
              <a:rPr lang="en-US" sz="1900" b="1" i="1" dirty="0">
                <a:solidFill>
                  <a:srgbClr val="C00000"/>
                </a:solidFill>
                <a:highlight>
                  <a:srgbClr val="FFFF00"/>
                </a:highlight>
              </a:rPr>
            </a:br>
            <a:endParaRPr lang="en-US" sz="1900" b="1" i="1" dirty="0">
              <a:solidFill>
                <a:srgbClr val="C00000"/>
              </a:solidFill>
              <a:highlight>
                <a:srgbClr val="FFFF00"/>
              </a:highlight>
            </a:endParaRPr>
          </a:p>
          <a:p>
            <a:pPr marL="0" lvl="1"/>
            <a:endParaRPr lang="en-US" sz="2300" dirty="0">
              <a:solidFill>
                <a:schemeClr val="tx2">
                  <a:lumMod val="75000"/>
                </a:schemeClr>
              </a:solidFill>
            </a:endParaRPr>
          </a:p>
          <a:p>
            <a:pPr marL="0" lvl="1"/>
            <a:r>
              <a:rPr lang="en-US" sz="2300" dirty="0">
                <a:solidFill>
                  <a:schemeClr val="tx2">
                    <a:lumMod val="75000"/>
                  </a:schemeClr>
                </a:solidFill>
              </a:rPr>
              <a:t>Suppose distributor takes the deal and buys 90 units. </a:t>
            </a:r>
          </a:p>
          <a:p>
            <a:pPr marL="457200" lvl="2"/>
            <a:r>
              <a:rPr lang="en-US" sz="1900" i="1" dirty="0">
                <a:solidFill>
                  <a:srgbClr val="C00000"/>
                </a:solidFill>
              </a:rPr>
              <a:t>“Incremental Revenue”</a:t>
            </a:r>
            <a:r>
              <a:rPr lang="en-US" sz="1900" i="1" dirty="0">
                <a:solidFill>
                  <a:schemeClr val="tx2">
                    <a:lumMod val="75000"/>
                  </a:schemeClr>
                </a:solidFill>
              </a:rPr>
              <a:t> </a:t>
            </a:r>
            <a:r>
              <a:rPr lang="en-US" sz="1900" i="1" dirty="0">
                <a:solidFill>
                  <a:srgbClr val="C00000"/>
                </a:solidFill>
              </a:rPr>
              <a:t>(IR)</a:t>
            </a:r>
            <a:r>
              <a:rPr lang="en-US" sz="1900" i="1" dirty="0">
                <a:solidFill>
                  <a:schemeClr val="accent1"/>
                </a:solidFill>
              </a:rPr>
              <a:t>= (</a:t>
            </a:r>
            <a:r>
              <a:rPr lang="en-US" sz="1900" i="1" dirty="0">
                <a:solidFill>
                  <a:schemeClr val="accent1"/>
                </a:solidFill>
                <a:highlight>
                  <a:srgbClr val="00FF00"/>
                </a:highlight>
              </a:rPr>
              <a:t>90</a:t>
            </a:r>
            <a:r>
              <a:rPr lang="en-US" sz="1900" i="1" dirty="0">
                <a:solidFill>
                  <a:schemeClr val="accent1"/>
                </a:solidFill>
              </a:rPr>
              <a:t> x $90 )– (</a:t>
            </a:r>
            <a:r>
              <a:rPr lang="en-US" sz="1900" i="1" dirty="0">
                <a:solidFill>
                  <a:schemeClr val="accent1"/>
                </a:solidFill>
                <a:highlight>
                  <a:srgbClr val="00FF00"/>
                </a:highlight>
              </a:rPr>
              <a:t>70</a:t>
            </a:r>
            <a:r>
              <a:rPr lang="en-US" sz="1900" i="1" dirty="0">
                <a:solidFill>
                  <a:schemeClr val="accent1"/>
                </a:solidFill>
              </a:rPr>
              <a:t> x $100) = $1100</a:t>
            </a:r>
          </a:p>
          <a:p>
            <a:pPr marL="457200" lvl="2"/>
            <a:r>
              <a:rPr lang="en-US" sz="1900" i="1" dirty="0">
                <a:solidFill>
                  <a:srgbClr val="C00000"/>
                </a:solidFill>
              </a:rPr>
              <a:t>Incremental Price (IP) = $1100/</a:t>
            </a:r>
            <a:r>
              <a:rPr lang="en-US" sz="1900" i="1" dirty="0">
                <a:solidFill>
                  <a:srgbClr val="C00000"/>
                </a:solidFill>
                <a:highlight>
                  <a:srgbClr val="00FF00"/>
                </a:highlight>
              </a:rPr>
              <a:t>20</a:t>
            </a:r>
            <a:r>
              <a:rPr lang="en-US" sz="1900" i="1" dirty="0">
                <a:solidFill>
                  <a:srgbClr val="C00000"/>
                </a:solidFill>
              </a:rPr>
              <a:t> units = </a:t>
            </a:r>
            <a:r>
              <a:rPr lang="en-US" sz="1900" b="1" i="1" dirty="0">
                <a:solidFill>
                  <a:srgbClr val="C00000"/>
                </a:solidFill>
                <a:highlight>
                  <a:srgbClr val="FFFF00"/>
                </a:highlight>
              </a:rPr>
              <a:t>$55</a:t>
            </a:r>
            <a:br>
              <a:rPr lang="en-US" sz="1900" b="1" i="1" dirty="0">
                <a:solidFill>
                  <a:srgbClr val="C00000"/>
                </a:solidFill>
              </a:rPr>
            </a:br>
            <a:endParaRPr lang="en-US" sz="1900" b="1" i="1" dirty="0">
              <a:solidFill>
                <a:srgbClr val="C00000"/>
              </a:solidFill>
            </a:endParaRPr>
          </a:p>
          <a:p>
            <a:pPr marL="502920" lvl="3" indent="0">
              <a:buNone/>
            </a:pPr>
            <a:endParaRPr lang="en-US" sz="1700" dirty="0"/>
          </a:p>
        </p:txBody>
      </p:sp>
      <p:sp>
        <p:nvSpPr>
          <p:cNvPr id="4" name="Slide Number Placeholder 3"/>
          <p:cNvSpPr>
            <a:spLocks noGrp="1"/>
          </p:cNvSpPr>
          <p:nvPr>
            <p:ph type="sldNum" sz="quarter" idx="12"/>
          </p:nvPr>
        </p:nvSpPr>
        <p:spPr>
          <a:xfrm>
            <a:off x="9016536" y="6321196"/>
            <a:ext cx="2743200" cy="365125"/>
          </a:xfrm>
        </p:spPr>
        <p:txBody>
          <a:bodyPr/>
          <a:lstStyle/>
          <a:p>
            <a:pPr>
              <a:defRPr/>
            </a:pPr>
            <a:fld id="{991FA2BD-1723-4EED-AE72-94F6707D9963}" type="slidenum">
              <a:rPr lang="en-US" smtClean="0">
                <a:solidFill>
                  <a:srgbClr val="000000"/>
                </a:solidFill>
              </a:rPr>
              <a:pPr>
                <a:defRPr/>
              </a:pPr>
              <a:t>9</a:t>
            </a:fld>
            <a:endParaRPr lang="en-US" dirty="0">
              <a:solidFill>
                <a:srgbClr val="000000"/>
              </a:solidFill>
            </a:endParaRPr>
          </a:p>
        </p:txBody>
      </p:sp>
      <p:sp>
        <p:nvSpPr>
          <p:cNvPr id="9" name="TextBox 8">
            <a:extLst>
              <a:ext uri="{FF2B5EF4-FFF2-40B4-BE49-F238E27FC236}">
                <a16:creationId xmlns:a16="http://schemas.microsoft.com/office/drawing/2014/main" id="{6691BB78-1802-451A-918F-43DD3DB77A1E}"/>
              </a:ext>
            </a:extLst>
          </p:cNvPr>
          <p:cNvSpPr txBox="1"/>
          <p:nvPr/>
        </p:nvSpPr>
        <p:spPr>
          <a:xfrm>
            <a:off x="8245907" y="995948"/>
            <a:ext cx="3755217" cy="1477328"/>
          </a:xfrm>
          <a:prstGeom prst="rect">
            <a:avLst/>
          </a:prstGeom>
          <a:noFill/>
          <a:ln w="38100">
            <a:solidFill>
              <a:srgbClr val="0070C0"/>
            </a:solidFill>
          </a:ln>
        </p:spPr>
        <p:txBody>
          <a:bodyPr wrap="square" rtlCol="0">
            <a:spAutoFit/>
          </a:bodyPr>
          <a:lstStyle/>
          <a:p>
            <a:r>
              <a:rPr lang="en-US" b="1" dirty="0">
                <a:solidFill>
                  <a:srgbClr val="0070C0"/>
                </a:solidFill>
              </a:rPr>
              <a:t>Some units are captive </a:t>
            </a:r>
            <a:br>
              <a:rPr lang="en-US" b="1" dirty="0">
                <a:solidFill>
                  <a:srgbClr val="0070C0"/>
                </a:solidFill>
              </a:rPr>
            </a:br>
            <a:r>
              <a:rPr lang="en-US" b="1" dirty="0">
                <a:solidFill>
                  <a:srgbClr val="0070C0"/>
                </a:solidFill>
              </a:rPr>
              <a:t>(i.e., non-contestable).</a:t>
            </a:r>
          </a:p>
          <a:p>
            <a:r>
              <a:rPr lang="en-US" b="1" dirty="0">
                <a:solidFill>
                  <a:srgbClr val="0070C0"/>
                </a:solidFill>
              </a:rPr>
              <a:t>Non-contestable demand = 70 units;</a:t>
            </a:r>
          </a:p>
          <a:p>
            <a:endParaRPr lang="en-US" b="1" dirty="0">
              <a:solidFill>
                <a:srgbClr val="0070C0"/>
              </a:solidFill>
            </a:endParaRPr>
          </a:p>
          <a:p>
            <a:r>
              <a:rPr lang="en-US" b="1" dirty="0">
                <a:solidFill>
                  <a:srgbClr val="0070C0"/>
                </a:solidFill>
              </a:rPr>
              <a:t>Contestable demand = 30 units</a:t>
            </a:r>
          </a:p>
        </p:txBody>
      </p:sp>
      <p:cxnSp>
        <p:nvCxnSpPr>
          <p:cNvPr id="10" name="Straight Arrow Connector 9">
            <a:extLst>
              <a:ext uri="{FF2B5EF4-FFF2-40B4-BE49-F238E27FC236}">
                <a16:creationId xmlns:a16="http://schemas.microsoft.com/office/drawing/2014/main" id="{DEF05151-6F26-41A2-AFF9-42A4D961C7B5}"/>
              </a:ext>
            </a:extLst>
          </p:cNvPr>
          <p:cNvCxnSpPr>
            <a:cxnSpLocks/>
          </p:cNvCxnSpPr>
          <p:nvPr/>
        </p:nvCxnSpPr>
        <p:spPr>
          <a:xfrm flipH="1">
            <a:off x="7476984" y="2114569"/>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E8489D27-1D1A-426C-A752-7724CDF82785}"/>
              </a:ext>
            </a:extLst>
          </p:cNvPr>
          <p:cNvSpPr txBox="1"/>
          <p:nvPr/>
        </p:nvSpPr>
        <p:spPr>
          <a:xfrm>
            <a:off x="8204664" y="2982135"/>
            <a:ext cx="3555072" cy="1200329"/>
          </a:xfrm>
          <a:prstGeom prst="rect">
            <a:avLst/>
          </a:prstGeom>
          <a:noFill/>
          <a:ln w="38100">
            <a:solidFill>
              <a:srgbClr val="0070C0"/>
            </a:solidFill>
          </a:ln>
        </p:spPr>
        <p:txBody>
          <a:bodyPr wrap="square" rtlCol="0">
            <a:spAutoFit/>
          </a:bodyPr>
          <a:lstStyle/>
          <a:p>
            <a:r>
              <a:rPr lang="en-US" b="1" dirty="0">
                <a:solidFill>
                  <a:srgbClr val="0070C0"/>
                </a:solidFill>
              </a:rPr>
              <a:t>Discount pegged to market share of 90%.  Exclusivity rebate on other slide was pegged to a share of 100%</a:t>
            </a:r>
          </a:p>
        </p:txBody>
      </p:sp>
      <p:cxnSp>
        <p:nvCxnSpPr>
          <p:cNvPr id="8" name="Straight Arrow Connector 7">
            <a:extLst>
              <a:ext uri="{FF2B5EF4-FFF2-40B4-BE49-F238E27FC236}">
                <a16:creationId xmlns:a16="http://schemas.microsoft.com/office/drawing/2014/main" id="{F757B23B-9A49-4E8B-B2E6-ADAC55215070}"/>
              </a:ext>
            </a:extLst>
          </p:cNvPr>
          <p:cNvCxnSpPr>
            <a:cxnSpLocks/>
          </p:cNvCxnSpPr>
          <p:nvPr/>
        </p:nvCxnSpPr>
        <p:spPr>
          <a:xfrm flipH="1">
            <a:off x="7476984" y="3262694"/>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2E046701-630F-4235-95AA-A3987D84B426}"/>
              </a:ext>
            </a:extLst>
          </p:cNvPr>
          <p:cNvCxnSpPr>
            <a:cxnSpLocks/>
          </p:cNvCxnSpPr>
          <p:nvPr/>
        </p:nvCxnSpPr>
        <p:spPr>
          <a:xfrm flipH="1" flipV="1">
            <a:off x="6480777" y="4148764"/>
            <a:ext cx="996207" cy="35497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id="{5984C984-7CE6-45FF-A706-34A7658FFB76}"/>
              </a:ext>
            </a:extLst>
          </p:cNvPr>
          <p:cNvCxnSpPr>
            <a:cxnSpLocks/>
          </p:cNvCxnSpPr>
          <p:nvPr/>
        </p:nvCxnSpPr>
        <p:spPr>
          <a:xfrm flipH="1">
            <a:off x="5596641" y="5406438"/>
            <a:ext cx="1992414" cy="12522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81418675"/>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Office Theme</Template>
  <TotalTime>32822</TotalTime>
  <Words>6406</Words>
  <Application>Microsoft Office PowerPoint</Application>
  <PresentationFormat>Widescreen</PresentationFormat>
  <Paragraphs>527</Paragraphs>
  <Slides>44</Slides>
  <Notes>5</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44</vt:i4>
      </vt:variant>
    </vt:vector>
  </HeadingPairs>
  <TitlesOfParts>
    <vt:vector size="48" baseType="lpstr">
      <vt:lpstr>Arial</vt:lpstr>
      <vt:lpstr>Calibri</vt:lpstr>
      <vt:lpstr>Times New Roman</vt:lpstr>
      <vt:lpstr>Office Theme</vt:lpstr>
      <vt:lpstr>Topic 24  Conditional Pricing Practices   Professor Steven Salop Antitrust Econ &amp; Law Fall 2021  </vt:lpstr>
      <vt:lpstr>“Conditional” Pricing Practices (CPPs): Introduction</vt:lpstr>
      <vt:lpstr>Sample of Cases</vt:lpstr>
      <vt:lpstr>Single Product Loyalty Pricing &amp; Discounts</vt:lpstr>
      <vt:lpstr>Multi-Product Bundle Pricing &amp; Discounts</vt:lpstr>
      <vt:lpstr>Basic Analytics of the Price-Cost Tests  Under Predatory Pricing Paradigm</vt:lpstr>
      <vt:lpstr>Price/Cost Tests for Loyalty Discounts</vt:lpstr>
      <vt:lpstr>Simple Example: Lump Sum Rebate in Exchange for Exclusivity</vt:lpstr>
      <vt:lpstr>Example: Market Share Discount at Threshold Share of 90%</vt:lpstr>
      <vt:lpstr>IPCT Also Applies to Bundle Discounts</vt:lpstr>
      <vt:lpstr>IPCT Applied to Bundle Discounts: Numerical Example</vt:lpstr>
      <vt:lpstr>War of the Paradigms</vt:lpstr>
      <vt:lpstr>Characterizing CPPs in the Two Paradigms</vt:lpstr>
      <vt:lpstr>Why CPPs Should be Analyzed in RRC Paradigm: My View</vt:lpstr>
      <vt:lpstr>Loyalty “Discounts” Even May Disguise Penalty Prices that  Costlessly Deter Entry (and Involve “Simultaneous Recoupment”)</vt:lpstr>
      <vt:lpstr>Penalty Pricing as a Loyalty “Discount”: Numerical Example</vt:lpstr>
      <vt:lpstr>Consumers Would Benefit if Loyalty Discounts Were Prohibited?  </vt:lpstr>
      <vt:lpstr> </vt:lpstr>
      <vt:lpstr>#1 – Measurement Errors in Applying IPCT</vt:lpstr>
      <vt:lpstr>#2 - “False Negative” Errors May Occur When Test Passed</vt:lpstr>
      <vt:lpstr>#3 - “False Positive” Errors May Occur when Test Failed,  If Entrant has Higher Value from Winning</vt:lpstr>
      <vt:lpstr>#4 – More Sources of “False Positive” Errors when Test Failed</vt:lpstr>
      <vt:lpstr>#5 – False Negative Errors Can Occur Because IPCT Gauges Intent,  Not Likely Effect</vt:lpstr>
      <vt:lpstr>Sidebar: Even False Positives Can Lead to Under-Deterrence</vt:lpstr>
      <vt:lpstr>  </vt:lpstr>
      <vt:lpstr>Sample of Cases</vt:lpstr>
      <vt:lpstr>Meritor and Sanofi Loyalty Discounts: Summary </vt:lpstr>
      <vt:lpstr>Meritor (3d Cir. 2012): Summary</vt:lpstr>
      <vt:lpstr>Meritor: Legal Standard</vt:lpstr>
      <vt:lpstr>Meritor – Exclusive Dealing Law (In General)</vt:lpstr>
      <vt:lpstr>Meritor: Application to Facts</vt:lpstr>
      <vt:lpstr>Meritor: No Price-Cost Test; Use ROR With  “Probable Effect” Standard</vt:lpstr>
      <vt:lpstr>Meritor: Market Penetration Targets Are Effectively Exclusive Dealing </vt:lpstr>
      <vt:lpstr>Meritor Dissent: Arguments &amp; Critiques: Summary</vt:lpstr>
      <vt:lpstr>Meritor Dissent: Price-Cost Test (p. 1094)</vt:lpstr>
      <vt:lpstr>Meritor Dissent–Credibility of the Termination Threat?</vt:lpstr>
      <vt:lpstr>Sanofi (3d Cir. 2016): Facts</vt:lpstr>
      <vt:lpstr>Sanofi: Legal Analysis on Price-Cost Test</vt:lpstr>
      <vt:lpstr>Conclusions: Does This Mean That Brooke Group Approach Should Be Irrelevant for CPPs?</vt:lpstr>
      <vt:lpstr> Appendix: Exclusive Dealing/RRC Foreclosure Approach</vt:lpstr>
      <vt:lpstr>Exclusive Dealing/RRC Approach  </vt:lpstr>
      <vt:lpstr>Possible Evidence of Competitive Harm</vt:lpstr>
      <vt:lpstr>Step 2: Efficiency Benefits</vt:lpstr>
      <vt:lpstr>What if Excluding Firm Lacks Market Power?</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Steve Salop</dc:creator>
  <cp:lastModifiedBy>Steve Salop</cp:lastModifiedBy>
  <cp:revision>780</cp:revision>
  <cp:lastPrinted>2019-11-25T16:39:56Z</cp:lastPrinted>
  <dcterms:created xsi:type="dcterms:W3CDTF">2011-09-24T21:01:08Z</dcterms:created>
  <dcterms:modified xsi:type="dcterms:W3CDTF">2023-04-30T22:55:32Z</dcterms:modified>
</cp:coreProperties>
</file>